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44"/>
  </p:notesMasterIdLst>
  <p:handoutMasterIdLst>
    <p:handoutMasterId r:id="rId45"/>
  </p:handoutMasterIdLst>
  <p:sldIdLst>
    <p:sldId id="257" r:id="rId2"/>
    <p:sldId id="320" r:id="rId3"/>
    <p:sldId id="321" r:id="rId4"/>
    <p:sldId id="805" r:id="rId5"/>
    <p:sldId id="759" r:id="rId6"/>
    <p:sldId id="791" r:id="rId7"/>
    <p:sldId id="793" r:id="rId8"/>
    <p:sldId id="811" r:id="rId9"/>
    <p:sldId id="810" r:id="rId10"/>
    <p:sldId id="792" r:id="rId11"/>
    <p:sldId id="764" r:id="rId12"/>
    <p:sldId id="754" r:id="rId13"/>
    <p:sldId id="806" r:id="rId14"/>
    <p:sldId id="331" r:id="rId15"/>
    <p:sldId id="760" r:id="rId16"/>
    <p:sldId id="794" r:id="rId17"/>
    <p:sldId id="812" r:id="rId18"/>
    <p:sldId id="802" r:id="rId19"/>
    <p:sldId id="803" r:id="rId20"/>
    <p:sldId id="804" r:id="rId21"/>
    <p:sldId id="807" r:id="rId22"/>
    <p:sldId id="823" r:id="rId23"/>
    <p:sldId id="330" r:id="rId24"/>
    <p:sldId id="795" r:id="rId25"/>
    <p:sldId id="796" r:id="rId26"/>
    <p:sldId id="797" r:id="rId27"/>
    <p:sldId id="772" r:id="rId28"/>
    <p:sldId id="799" r:id="rId29"/>
    <p:sldId id="798" r:id="rId30"/>
    <p:sldId id="800" r:id="rId31"/>
    <p:sldId id="818" r:id="rId32"/>
    <p:sldId id="822" r:id="rId33"/>
    <p:sldId id="801" r:id="rId34"/>
    <p:sldId id="814" r:id="rId35"/>
    <p:sldId id="817" r:id="rId36"/>
    <p:sldId id="816" r:id="rId37"/>
    <p:sldId id="808" r:id="rId38"/>
    <p:sldId id="824" r:id="rId39"/>
    <p:sldId id="819" r:id="rId40"/>
    <p:sldId id="821" r:id="rId41"/>
    <p:sldId id="820" r:id="rId42"/>
    <p:sldId id="342" r:id="rId43"/>
  </p:sldIdLst>
  <p:sldSz cx="12192000" cy="6858000"/>
  <p:notesSz cx="6858000" cy="9144000"/>
  <p:embeddedFontLst>
    <p:embeddedFont>
      <p:font typeface="Century Gothic" panose="020B0502020202020204" pitchFamily="34" charset="0"/>
      <p:regular r:id="rId46"/>
      <p:bold r:id="rId47"/>
      <p:italic r:id="rId48"/>
      <p:boldItalic r:id="rId49"/>
    </p:embeddedFont>
    <p:embeddedFont>
      <p:font typeface="EB Garamond" panose="00000500000000000000" pitchFamily="2" charset="0"/>
      <p:regular r:id="rId50"/>
    </p:embeddedFont>
    <p:embeddedFont>
      <p:font typeface="Fira Sans Condensed" panose="020B0503050000020004" pitchFamily="34" charset="0"/>
      <p:regular r:id="rId51"/>
      <p:bold r:id="rId52"/>
      <p:italic r:id="rId53"/>
      <p:boldItalic r:id="rId54"/>
    </p:embeddedFont>
    <p:embeddedFont>
      <p:font typeface="Fira Sans Condensed Black" panose="020B0A03050000020004" pitchFamily="34" charset="0"/>
      <p:bold r:id="rId55"/>
      <p:boldItalic r:id="rId56"/>
    </p:embeddedFont>
    <p:embeddedFont>
      <p:font typeface="Fira Sans Condensed Light" panose="020B0403050000020004" pitchFamily="34" charset="0"/>
      <p:regular r:id="rId57"/>
      <p:italic r:id="rId58"/>
    </p:embeddedFont>
    <p:embeddedFont>
      <p:font typeface="Franklin Gothic Book" panose="020B0503020102020204" pitchFamily="34" charset="0"/>
      <p:regular r:id="rId59"/>
      <p:italic r:id="rId60"/>
    </p:embeddedFont>
    <p:embeddedFont>
      <p:font typeface="Montserrat" panose="00000500000000000000" pitchFamily="2" charset="0"/>
      <p:regular r:id="rId61"/>
      <p:bold r:id="rId62"/>
      <p:italic r:id="rId63"/>
      <p:boldItalic r:id="rId64"/>
    </p:embeddedFont>
    <p:embeddedFont>
      <p:font typeface="Source Sans Pro" panose="020B0503030403020204" pitchFamily="34" charset="0"/>
      <p:regular r:id="rId65"/>
      <p:bold r:id="rId66"/>
      <p:italic r:id="rId67"/>
      <p:boldItalic r:id="rId68"/>
    </p:embeddedFont>
    <p:embeddedFont>
      <p:font typeface="Times" panose="02020603050405020304" pitchFamily="18" charset="0"/>
      <p:regular r:id="rId69"/>
      <p:bold r:id="rId70"/>
      <p:italic r:id="rId71"/>
      <p:boldItalic r:id="rId72"/>
    </p:embeddedFont>
    <p:embeddedFont>
      <p:font typeface="Verdana" panose="020B060403050404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gIMfk1ctLlAnUI64G7g+l5YngWE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3E31"/>
    <a:srgbClr val="F7C6C4"/>
    <a:srgbClr val="6C9FB4"/>
    <a:srgbClr val="D9EDF3"/>
    <a:srgbClr val="F3D8C2"/>
    <a:srgbClr val="DBAC49"/>
    <a:srgbClr val="FFF3D6"/>
    <a:srgbClr val="244A70"/>
    <a:srgbClr val="8BACCC"/>
    <a:srgbClr val="E4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1E75FE-FB52-4837-81D2-9B6E1FB0801F}">
  <a:tblStyle styleId="{661E75FE-FB52-4837-81D2-9B6E1FB080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9" autoAdjust="0"/>
    <p:restoredTop sz="93446" autoAdjust="0"/>
  </p:normalViewPr>
  <p:slideViewPr>
    <p:cSldViewPr snapToGrid="0">
      <p:cViewPr>
        <p:scale>
          <a:sx n="149" d="100"/>
          <a:sy n="149" d="100"/>
        </p:scale>
        <p:origin x="492" y="168"/>
      </p:cViewPr>
      <p:guideLst/>
    </p:cSldViewPr>
  </p:slideViewPr>
  <p:notesTextViewPr>
    <p:cViewPr>
      <p:scale>
        <a:sx n="98" d="100"/>
        <a:sy n="98" d="100"/>
      </p:scale>
      <p:origin x="0" y="0"/>
    </p:cViewPr>
  </p:notesTextViewPr>
  <p:notesViewPr>
    <p:cSldViewPr snapToGrid="0">
      <p:cViewPr varScale="1">
        <p:scale>
          <a:sx n="122" d="100"/>
          <a:sy n="122" d="100"/>
        </p:scale>
        <p:origin x="4148"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6.fntdata"/><Relationship Id="rId82"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handoutMaster" Target="handoutMasters/handoutMaster1.xml"/><Relationship Id="rId66" Type="http://schemas.openxmlformats.org/officeDocument/2006/relationships/font" Target="fonts/font2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D4795-FD3B-7B78-C0BF-BECFB27CD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236E57-96A9-9864-8E03-A8D002971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036CA7-9822-4A09-8911-ACF4E6169C2D}" type="datetimeFigureOut">
              <a:rPr lang="en-US" smtClean="0"/>
              <a:t>3/13/2024</a:t>
            </a:fld>
            <a:endParaRPr lang="en-US"/>
          </a:p>
        </p:txBody>
      </p:sp>
      <p:sp>
        <p:nvSpPr>
          <p:cNvPr id="4" name="Footer Placeholder 3">
            <a:extLst>
              <a:ext uri="{FF2B5EF4-FFF2-40B4-BE49-F238E27FC236}">
                <a16:creationId xmlns:a16="http://schemas.microsoft.com/office/drawing/2014/main" id="{5E8B7F2F-AEC6-32B5-3D4A-C2857E78A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40259F-2415-0F98-0EEF-C91C15E982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D44C90-012C-4DD3-90A4-B7A999813099}" type="slidenum">
              <a:rPr lang="en-US" smtClean="0"/>
              <a:t>‹#›</a:t>
            </a:fld>
            <a:endParaRPr lang="en-US"/>
          </a:p>
        </p:txBody>
      </p:sp>
    </p:spTree>
    <p:extLst>
      <p:ext uri="{BB962C8B-B14F-4D97-AF65-F5344CB8AC3E}">
        <p14:creationId xmlns:p14="http://schemas.microsoft.com/office/powerpoint/2010/main" val="2414704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93/ej/uead09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0</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65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14400" marR="0" lvl="1"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04040"/>
                </a:solidFill>
                <a:effectLst/>
                <a:latin typeface="EB Garamond" panose="00000500000000000000" pitchFamily="2" charset="0"/>
              </a:rPr>
              <a:t>Prof. Sanjay Srivastava (The Personality and Social Dynamics Lab, The University of Oregon)</a:t>
            </a:r>
            <a:br>
              <a:rPr lang="en-US" dirty="0"/>
            </a:br>
            <a:br>
              <a:rPr lang="en-US" dirty="0"/>
            </a:br>
            <a:r>
              <a:rPr lang="en-US" dirty="0"/>
              <a:t>https://thehardestscience.com/2016/08/11/everything-is-fucked-the-syllabus/</a:t>
            </a:r>
            <a:br>
              <a:rPr lang="en-US" dirty="0"/>
            </a:br>
            <a:endParaRPr lang="en-US"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524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319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https://docs.iza.org/dp15476.pdf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1218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https://journals.plos.org/plosone/article?id=10.1371/journal.pone.0132382#</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54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https://docs.iza.org/dp15476.pdf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43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8881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https://www.science.org/doi/10.1126/science.abb3153#supplementary-materials</a:t>
            </a:r>
          </a:p>
          <a:p>
            <a:pPr marL="400050" lvl="0" indent="-171450" algn="l" rtl="0">
              <a:lnSpc>
                <a:spcPct val="100000"/>
              </a:lnSpc>
              <a:spcBef>
                <a:spcPts val="0"/>
              </a:spcBef>
              <a:spcAft>
                <a:spcPts val="0"/>
              </a:spcAft>
              <a:buSzPts val="1400"/>
              <a:buFont typeface="Arial"/>
              <a:buChar char="•"/>
            </a:pPr>
            <a:r>
              <a:rPr lang="en-US" dirty="0"/>
              <a:t>https://zenodo.org/records/3942437</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954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https://zenodo.org/records/10038843</a:t>
            </a:r>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401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https://zenodo.org/records/10038843</a:t>
            </a:r>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247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vl="1"/>
            <a:r>
              <a:rPr lang="en-US" dirty="0"/>
              <a:t>Open Science Collaboration 2015 sought to replicate 100 papers from top psych journals. Mean effect of replications was half that of originals</a:t>
            </a:r>
          </a:p>
          <a:p>
            <a:pPr lvl="1"/>
            <a:r>
              <a:rPr lang="en-US" dirty="0"/>
              <a:t>Medical studies funded by for profit sources more likely to have +</a:t>
            </a:r>
            <a:r>
              <a:rPr lang="en-US" dirty="0" err="1"/>
              <a:t>ve</a:t>
            </a:r>
            <a:r>
              <a:rPr lang="en-US" dirty="0"/>
              <a:t> effects than nonprofit research</a:t>
            </a:r>
          </a:p>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91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https://xkcd.com/882/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3988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9037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1838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556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443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https://onlinelibrary.wiley.com/doi/pdf/10.1002/pam.22533</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1729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https://onlinelibrary.wiley.com/doi/pdf/10.1002/pam.22533</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077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683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769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4165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vl="1"/>
            <a:r>
              <a:rPr lang="en-US" dirty="0"/>
              <a:t>Open Science Collaboration 2015 sought to replicate 100 papers from top psych journals. Mean effect of replications was half that of originals</a:t>
            </a:r>
          </a:p>
          <a:p>
            <a:pPr lvl="1"/>
            <a:r>
              <a:rPr lang="en-US" dirty="0"/>
              <a:t>Medical studies funded by for profit sources more likely to have +</a:t>
            </a:r>
            <a:r>
              <a:rPr lang="en-US" dirty="0" err="1"/>
              <a:t>ve</a:t>
            </a:r>
            <a:r>
              <a:rPr lang="en-US" dirty="0"/>
              <a:t> effects than nonprofit research</a:t>
            </a:r>
          </a:p>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32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2313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2456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300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https://datacolada.org/109</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292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dirty="0"/>
              <a:t>https://www.educationnext.org/stubborn-myth-learning-styles-state-teacher-license-prep-materials-debunked-theory/</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627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255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735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665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0" i="0" dirty="0">
                <a:solidFill>
                  <a:srgbClr val="2A2A2A"/>
                </a:solidFill>
                <a:effectLst/>
                <a:latin typeface="Source Sans Pro" panose="020B0503030403020204" pitchFamily="34" charset="0"/>
              </a:rPr>
              <a:t>Andreas de Barros, Johanna Fajardo-Gonzalez, Paul </a:t>
            </a:r>
            <a:r>
              <a:rPr lang="en-US" b="0" i="0" dirty="0" err="1">
                <a:solidFill>
                  <a:srgbClr val="2A2A2A"/>
                </a:solidFill>
                <a:effectLst/>
                <a:latin typeface="Source Sans Pro" panose="020B0503030403020204" pitchFamily="34" charset="0"/>
              </a:rPr>
              <a:t>Glewwe</a:t>
            </a:r>
            <a:r>
              <a:rPr lang="en-US" b="0" i="0" dirty="0">
                <a:solidFill>
                  <a:srgbClr val="2A2A2A"/>
                </a:solidFill>
                <a:effectLst/>
                <a:latin typeface="Source Sans Pro" panose="020B0503030403020204" pitchFamily="34" charset="0"/>
              </a:rPr>
              <a:t>, Ashwini Sankar, The Limitations of Activity-Based Instruction to Improve the Productivity of Schooling, </a:t>
            </a:r>
            <a:r>
              <a:rPr lang="en-US" b="0" i="1" dirty="0">
                <a:solidFill>
                  <a:srgbClr val="2A2A2A"/>
                </a:solidFill>
                <a:effectLst/>
                <a:latin typeface="Source Sans Pro" panose="020B0503030403020204" pitchFamily="34" charset="0"/>
              </a:rPr>
              <a:t>The Economic Journal</a:t>
            </a:r>
            <a:r>
              <a:rPr lang="en-US" b="0" i="0" dirty="0">
                <a:solidFill>
                  <a:srgbClr val="2A2A2A"/>
                </a:solidFill>
                <a:effectLst/>
                <a:latin typeface="Source Sans Pro" panose="020B0503030403020204" pitchFamily="34" charset="0"/>
              </a:rPr>
              <a:t>, 2023;, uead099, </a:t>
            </a:r>
            <a:r>
              <a:rPr lang="en-US" b="0" i="0" u="none" strike="noStrike" dirty="0">
                <a:solidFill>
                  <a:srgbClr val="006FB7"/>
                </a:solidFill>
                <a:effectLst/>
                <a:latin typeface="Source Sans Pro" panose="020B0503030403020204" pitchFamily="34" charset="0"/>
                <a:hlinkClick r:id="rId3"/>
              </a:rPr>
              <a:t>https://doi.org/10.1093/ej/uead099</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349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775655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1267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4086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1" y="1"/>
            <a:ext cx="12192000" cy="1205949"/>
          </a:xfrm>
          <a:prstGeom prst="rect">
            <a:avLst/>
          </a:prstGeom>
          <a:solidFill>
            <a:srgbClr val="00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818440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5" name="Slide Number Placeholder 20"/>
          <p:cNvSpPr>
            <a:spLocks noGrp="1"/>
          </p:cNvSpPr>
          <p:nvPr>
            <p:ph type="sldNum" sz="quarter" idx="4"/>
          </p:nvPr>
        </p:nvSpPr>
        <p:spPr>
          <a:xfrm>
            <a:off x="9753600" y="6340476"/>
            <a:ext cx="1828800" cy="365125"/>
          </a:xfrm>
          <a:prstGeom prst="rect">
            <a:avLst/>
          </a:prstGeom>
        </p:spPr>
        <p:txBody>
          <a:bodyPr/>
          <a:lstStyle/>
          <a:p>
            <a:pPr algn="ctr"/>
            <a:fld id="{B6F15528-21DE-4FAA-801E-634DDDAF4B2B}" type="slidenum">
              <a:rPr lang="en-US" smtClean="0">
                <a:solidFill>
                  <a:schemeClr val="tx1"/>
                </a:solidFill>
                <a:latin typeface="Franklin Gothic Book" panose="020B0503020102020204" pitchFamily="34" charset="0"/>
                <a:cs typeface="Franklin Gothic Book"/>
              </a:rPr>
              <a:pPr algn="ctr"/>
              <a:t>‹#›</a:t>
            </a:fld>
            <a:endParaRPr lang="en-US" dirty="0">
              <a:solidFill>
                <a:schemeClr val="tx1"/>
              </a:solidFill>
              <a:latin typeface="Franklin Gothic Book" panose="020B0503020102020204" pitchFamily="34" charset="0"/>
              <a:cs typeface="Franklin Gothic Book"/>
            </a:endParaRPr>
          </a:p>
        </p:txBody>
      </p:sp>
      <p:sp>
        <p:nvSpPr>
          <p:cNvPr id="2" name="Rectangle 1"/>
          <p:cNvSpPr/>
          <p:nvPr userDrawn="1"/>
        </p:nvSpPr>
        <p:spPr>
          <a:xfrm>
            <a:off x="0" y="5562600"/>
            <a:ext cx="121920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itle 1"/>
          <p:cNvSpPr>
            <a:spLocks noGrp="1"/>
          </p:cNvSpPr>
          <p:nvPr>
            <p:ph type="title"/>
          </p:nvPr>
        </p:nvSpPr>
        <p:spPr>
          <a:xfrm>
            <a:off x="609600" y="274638"/>
            <a:ext cx="10972800" cy="1143000"/>
          </a:xfrm>
        </p:spPr>
        <p:txBody>
          <a:bodyPr/>
          <a:lstStyle/>
          <a:p>
            <a:r>
              <a:rPr lang="en-US" dirty="0"/>
              <a:t>Click to edit Master title style</a:t>
            </a:r>
          </a:p>
        </p:txBody>
      </p:sp>
    </p:spTree>
    <p:extLst>
      <p:ext uri="{BB962C8B-B14F-4D97-AF65-F5344CB8AC3E}">
        <p14:creationId xmlns:p14="http://schemas.microsoft.com/office/powerpoint/2010/main" val="39771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07500668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8364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013271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87824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196991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74" r:id="rId2"/>
    <p:sldLayoutId id="2147483651" r:id="rId3"/>
    <p:sldLayoutId id="2147483675" r:id="rId4"/>
    <p:sldLayoutId id="2147483672" r:id="rId5"/>
    <p:sldLayoutId id="2147483676" r:id="rId6"/>
    <p:sldLayoutId id="2147483673" r:id="rId7"/>
    <p:sldLayoutId id="2147483677" r:id="rId8"/>
    <p:sldLayoutId id="2147483654" r:id="rId9"/>
    <p:sldLayoutId id="2147483655"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8" r:id="rId23"/>
    <p:sldLayoutId id="2147483679" r:id="rId24"/>
    <p:sldLayoutId id="2147483680" r:id="rId25"/>
    <p:sldLayoutId id="2147483681"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398834" y="1458485"/>
            <a:ext cx="11692647" cy="2346333"/>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000" dirty="0"/>
              <a:t>Open science and multiple hypothesis testing</a:t>
            </a:r>
            <a:endParaRPr sz="8000" dirty="0"/>
          </a:p>
        </p:txBody>
      </p:sp>
      <p:sp>
        <p:nvSpPr>
          <p:cNvPr id="180" name="Google Shape;180;g129b92c5457_0_0"/>
          <p:cNvSpPr txBox="1">
            <a:spLocks noGrp="1"/>
          </p:cNvSpPr>
          <p:nvPr>
            <p:ph type="subTitle" idx="1"/>
          </p:nvPr>
        </p:nvSpPr>
        <p:spPr>
          <a:xfrm>
            <a:off x="2073933" y="4680868"/>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10</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265: Applied Regression Analysis</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p-hacking, publication bias in economics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9</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2020</a:t>
            </a:r>
          </a:p>
        </p:txBody>
      </p:sp>
      <p:pic>
        <p:nvPicPr>
          <p:cNvPr id="7" name="Picture 6">
            <a:extLst>
              <a:ext uri="{FF2B5EF4-FFF2-40B4-BE49-F238E27FC236}">
                <a16:creationId xmlns:a16="http://schemas.microsoft.com/office/drawing/2014/main" id="{C346CC82-35CD-7873-912C-3BBDA5D11DB4}"/>
              </a:ext>
            </a:extLst>
          </p:cNvPr>
          <p:cNvPicPr>
            <a:picLocks noChangeAspect="1"/>
          </p:cNvPicPr>
          <p:nvPr/>
        </p:nvPicPr>
        <p:blipFill>
          <a:blip r:embed="rId3"/>
          <a:stretch>
            <a:fillRect/>
          </a:stretch>
        </p:blipFill>
        <p:spPr>
          <a:xfrm>
            <a:off x="2329821" y="1881794"/>
            <a:ext cx="6591871" cy="4564776"/>
          </a:xfrm>
          <a:prstGeom prst="rect">
            <a:avLst/>
          </a:prstGeom>
        </p:spPr>
      </p:pic>
    </p:spTree>
    <p:extLst>
      <p:ext uri="{BB962C8B-B14F-4D97-AF65-F5344CB8AC3E}">
        <p14:creationId xmlns:p14="http://schemas.microsoft.com/office/powerpoint/2010/main" val="69174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fr-FR" dirty="0"/>
              <a:t>Underpowered </a:t>
            </a:r>
            <a:r>
              <a:rPr lang="fr-FR" dirty="0" err="1"/>
              <a:t>studies</a:t>
            </a:r>
            <a:r>
              <a:rPr lang="fr-FR" dirty="0"/>
              <a:t> </a:t>
            </a:r>
            <a:r>
              <a:rPr lang="fr-FR" dirty="0" err="1"/>
              <a:t>publish</a:t>
            </a:r>
            <a:r>
              <a:rPr lang="fr-FR" dirty="0"/>
              <a:t> big </a:t>
            </a:r>
            <a:r>
              <a:rPr lang="fr-FR" dirty="0" err="1"/>
              <a:t>effects</a:t>
            </a:r>
            <a:endParaRPr lang="en-US" dirty="0"/>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10</a:t>
            </a:fld>
            <a:endParaRPr lang="en-US" dirty="0"/>
          </a:p>
        </p:txBody>
      </p:sp>
      <p:pic>
        <p:nvPicPr>
          <p:cNvPr id="10" name="Picture 9">
            <a:extLst>
              <a:ext uri="{FF2B5EF4-FFF2-40B4-BE49-F238E27FC236}">
                <a16:creationId xmlns:a16="http://schemas.microsoft.com/office/drawing/2014/main" id="{F624136A-594C-ADDB-31CF-56E3F2021D5B}"/>
              </a:ext>
            </a:extLst>
          </p:cNvPr>
          <p:cNvPicPr>
            <a:picLocks noChangeAspect="1"/>
          </p:cNvPicPr>
          <p:nvPr/>
        </p:nvPicPr>
        <p:blipFill>
          <a:blip r:embed="rId3"/>
          <a:stretch>
            <a:fillRect/>
          </a:stretch>
        </p:blipFill>
        <p:spPr>
          <a:xfrm>
            <a:off x="2653047" y="1540099"/>
            <a:ext cx="6866049" cy="4577366"/>
          </a:xfrm>
          <a:prstGeom prst="rect">
            <a:avLst/>
          </a:prstGeom>
        </p:spPr>
      </p:pic>
      <p:sp>
        <p:nvSpPr>
          <p:cNvPr id="11" name="TextBox 7">
            <a:extLst>
              <a:ext uri="{FF2B5EF4-FFF2-40B4-BE49-F238E27FC236}">
                <a16:creationId xmlns:a16="http://schemas.microsoft.com/office/drawing/2014/main" id="{691FB60C-59A0-6704-B895-B8B8D03DE4CF}"/>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de Barros et al. 2023</a:t>
            </a:r>
          </a:p>
        </p:txBody>
      </p:sp>
    </p:spTree>
    <p:extLst>
      <p:ext uri="{BB962C8B-B14F-4D97-AF65-F5344CB8AC3E}">
        <p14:creationId xmlns:p14="http://schemas.microsoft.com/office/powerpoint/2010/main" val="206167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A few explanations (not excuses)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871909"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Publish or perish, incentives for fishing, p-hacking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 name="Google Shape;872;g24510cd52a3_0_867">
            <a:extLst>
              <a:ext uri="{FF2B5EF4-FFF2-40B4-BE49-F238E27FC236}">
                <a16:creationId xmlns:a16="http://schemas.microsoft.com/office/drawing/2014/main" id="{E0D5D983-0B00-21B1-E419-6CC7166A4899}"/>
              </a:ext>
            </a:extLst>
          </p:cNvPr>
          <p:cNvSpPr/>
          <p:nvPr/>
        </p:nvSpPr>
        <p:spPr>
          <a:xfrm>
            <a:off x="871909" y="4218051"/>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Novelty counts, hype gets rewarded</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44261145-9A76-2115-793F-3DA3BE79C63F}"/>
              </a:ext>
            </a:extLst>
          </p:cNvPr>
          <p:cNvSpPr/>
          <p:nvPr/>
        </p:nvSpPr>
        <p:spPr>
          <a:xfrm>
            <a:off x="4693726"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Beliefs, preferences, push for “anything goes”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ECCBD694-9755-E49A-8860-A03244C316C2}"/>
              </a:ext>
            </a:extLst>
          </p:cNvPr>
          <p:cNvSpPr/>
          <p:nvPr/>
        </p:nvSpPr>
        <p:spPr>
          <a:xfrm>
            <a:off x="4693726" y="4218051"/>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No incentives for good practices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2B3D372C-9F22-B5D2-9204-1AA1AF375925}"/>
              </a:ext>
            </a:extLst>
          </p:cNvPr>
          <p:cNvSpPr/>
          <p:nvPr/>
        </p:nvSpPr>
        <p:spPr>
          <a:xfrm>
            <a:off x="8515543"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Small-sample, under-powered studies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12352299-DDE5-4B32-F531-1A894BC3894A}"/>
              </a:ext>
            </a:extLst>
          </p:cNvPr>
          <p:cNvSpPr/>
          <p:nvPr/>
        </p:nvSpPr>
        <p:spPr>
          <a:xfrm>
            <a:off x="8515543" y="4218050"/>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“Researcher degrees of freedom”</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7021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P spid="5" grpId="0" animBg="1"/>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i="1" dirty="0"/>
              <a:t>One</a:t>
            </a:r>
            <a:r>
              <a:rPr lang="en-US" dirty="0"/>
              <a:t> way to look at it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7" name="Picture 6">
            <a:extLst>
              <a:ext uri="{FF2B5EF4-FFF2-40B4-BE49-F238E27FC236}">
                <a16:creationId xmlns:a16="http://schemas.microsoft.com/office/drawing/2014/main" id="{1E98DAE4-ECA9-FE67-44E4-768310DFC3B7}"/>
              </a:ext>
            </a:extLst>
          </p:cNvPr>
          <p:cNvPicPr>
            <a:picLocks noChangeAspect="1"/>
          </p:cNvPicPr>
          <p:nvPr/>
        </p:nvPicPr>
        <p:blipFill>
          <a:blip r:embed="rId3"/>
          <a:stretch>
            <a:fillRect/>
          </a:stretch>
        </p:blipFill>
        <p:spPr>
          <a:xfrm>
            <a:off x="3993060" y="1510353"/>
            <a:ext cx="4309327" cy="5073662"/>
          </a:xfrm>
          <a:prstGeom prst="rect">
            <a:avLst/>
          </a:prstGeom>
        </p:spPr>
      </p:pic>
    </p:spTree>
    <p:extLst>
      <p:ext uri="{BB962C8B-B14F-4D97-AF65-F5344CB8AC3E}">
        <p14:creationId xmlns:p14="http://schemas.microsoft.com/office/powerpoint/2010/main" val="72322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(Open) science, credibility revolution</a:t>
            </a:r>
          </a:p>
        </p:txBody>
      </p:sp>
    </p:spTree>
    <p:extLst>
      <p:ext uri="{BB962C8B-B14F-4D97-AF65-F5344CB8AC3E}">
        <p14:creationId xmlns:p14="http://schemas.microsoft.com/office/powerpoint/2010/main" val="110055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p-hacking is less common in RCTs…</a:t>
            </a:r>
          </a:p>
        </p:txBody>
      </p:sp>
      <p:sp>
        <p:nvSpPr>
          <p:cNvPr id="5" name="Subtitle 4">
            <a:extLst>
              <a:ext uri="{FF2B5EF4-FFF2-40B4-BE49-F238E27FC236}">
                <a16:creationId xmlns:a16="http://schemas.microsoft.com/office/drawing/2014/main" id="{4DDD6628-AD9F-3506-D91E-6A80D8E852BF}"/>
              </a:ext>
            </a:extLst>
          </p:cNvPr>
          <p:cNvSpPr>
            <a:spLocks noGrp="1"/>
          </p:cNvSpPr>
          <p:nvPr>
            <p:ph type="subTitle" idx="1"/>
          </p:nvPr>
        </p:nvSpPr>
        <p:spPr/>
        <p:txBody>
          <a:bodyPr/>
          <a:lstStyle/>
          <a:p>
            <a:endParaRPr lang="en-US"/>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2" name="Picture 1">
            <a:extLst>
              <a:ext uri="{FF2B5EF4-FFF2-40B4-BE49-F238E27FC236}">
                <a16:creationId xmlns:a16="http://schemas.microsoft.com/office/drawing/2014/main" id="{72340F78-EF96-49AF-A519-AF21E5BBCF9E}"/>
              </a:ext>
            </a:extLst>
          </p:cNvPr>
          <p:cNvPicPr>
            <a:picLocks noChangeAspect="1"/>
          </p:cNvPicPr>
          <p:nvPr/>
        </p:nvPicPr>
        <p:blipFill>
          <a:blip r:embed="rId3"/>
          <a:stretch>
            <a:fillRect/>
          </a:stretch>
        </p:blipFill>
        <p:spPr>
          <a:xfrm>
            <a:off x="1904215" y="1314154"/>
            <a:ext cx="6221689" cy="5343191"/>
          </a:xfrm>
          <a:prstGeom prst="rect">
            <a:avLst/>
          </a:prstGeom>
        </p:spPr>
      </p:pic>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2020</a:t>
            </a:r>
          </a:p>
        </p:txBody>
      </p:sp>
    </p:spTree>
    <p:extLst>
      <p:ext uri="{BB962C8B-B14F-4D97-AF65-F5344CB8AC3E}">
        <p14:creationId xmlns:p14="http://schemas.microsoft.com/office/powerpoint/2010/main" val="220865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…and less common with pre-analysis plans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15</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2023</a:t>
            </a:r>
          </a:p>
        </p:txBody>
      </p:sp>
      <p:pic>
        <p:nvPicPr>
          <p:cNvPr id="8" name="Picture 7">
            <a:extLst>
              <a:ext uri="{FF2B5EF4-FFF2-40B4-BE49-F238E27FC236}">
                <a16:creationId xmlns:a16="http://schemas.microsoft.com/office/drawing/2014/main" id="{3FFBB283-19D3-9B83-ECC6-3852B8C8059F}"/>
              </a:ext>
            </a:extLst>
          </p:cNvPr>
          <p:cNvPicPr>
            <a:picLocks noChangeAspect="1"/>
          </p:cNvPicPr>
          <p:nvPr/>
        </p:nvPicPr>
        <p:blipFill>
          <a:blip r:embed="rId3"/>
          <a:stretch>
            <a:fillRect/>
          </a:stretch>
        </p:blipFill>
        <p:spPr>
          <a:xfrm>
            <a:off x="1293875" y="1264521"/>
            <a:ext cx="8001693" cy="5182049"/>
          </a:xfrm>
          <a:prstGeom prst="rect">
            <a:avLst/>
          </a:prstGeom>
        </p:spPr>
      </p:pic>
    </p:spTree>
    <p:extLst>
      <p:ext uri="{BB962C8B-B14F-4D97-AF65-F5344CB8AC3E}">
        <p14:creationId xmlns:p14="http://schemas.microsoft.com/office/powerpoint/2010/main" val="3387096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Medicine shows mandatory registration helps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16</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10215444" y="6200601"/>
            <a:ext cx="1976555"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Kaplan &amp; Irvin 2015</a:t>
            </a:r>
          </a:p>
        </p:txBody>
      </p:sp>
      <p:pic>
        <p:nvPicPr>
          <p:cNvPr id="1026" name="Picture 2">
            <a:extLst>
              <a:ext uri="{FF2B5EF4-FFF2-40B4-BE49-F238E27FC236}">
                <a16:creationId xmlns:a16="http://schemas.microsoft.com/office/drawing/2014/main" id="{C1A4202B-FFEA-9037-6DD6-EAF5B0145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786" y="1442115"/>
            <a:ext cx="5157769" cy="510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7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So, register your study …</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17</a:t>
            </a:fld>
            <a:endParaRPr lang="en-US" dirty="0"/>
          </a:p>
        </p:txBody>
      </p:sp>
      <p:pic>
        <p:nvPicPr>
          <p:cNvPr id="6" name="Picture 5">
            <a:extLst>
              <a:ext uri="{FF2B5EF4-FFF2-40B4-BE49-F238E27FC236}">
                <a16:creationId xmlns:a16="http://schemas.microsoft.com/office/drawing/2014/main" id="{0DA26086-2838-A0ED-112F-4D72A0B1097E}"/>
              </a:ext>
            </a:extLst>
          </p:cNvPr>
          <p:cNvPicPr>
            <a:picLocks noChangeAspect="1"/>
          </p:cNvPicPr>
          <p:nvPr/>
        </p:nvPicPr>
        <p:blipFill>
          <a:blip r:embed="rId3"/>
          <a:stretch>
            <a:fillRect/>
          </a:stretch>
        </p:blipFill>
        <p:spPr>
          <a:xfrm>
            <a:off x="311424" y="1525501"/>
            <a:ext cx="5398076" cy="2498496"/>
          </a:xfrm>
          <a:prstGeom prst="rect">
            <a:avLst/>
          </a:prstGeom>
        </p:spPr>
      </p:pic>
      <p:pic>
        <p:nvPicPr>
          <p:cNvPr id="11" name="Picture 10">
            <a:extLst>
              <a:ext uri="{FF2B5EF4-FFF2-40B4-BE49-F238E27FC236}">
                <a16:creationId xmlns:a16="http://schemas.microsoft.com/office/drawing/2014/main" id="{9A07A289-06B6-C000-B75F-6C9FFD421A0D}"/>
              </a:ext>
            </a:extLst>
          </p:cNvPr>
          <p:cNvPicPr>
            <a:picLocks noChangeAspect="1"/>
          </p:cNvPicPr>
          <p:nvPr/>
        </p:nvPicPr>
        <p:blipFill>
          <a:blip r:embed="rId4"/>
          <a:stretch>
            <a:fillRect/>
          </a:stretch>
        </p:blipFill>
        <p:spPr>
          <a:xfrm>
            <a:off x="663357" y="4530181"/>
            <a:ext cx="4694209" cy="2065453"/>
          </a:xfrm>
          <a:prstGeom prst="rect">
            <a:avLst/>
          </a:prstGeom>
        </p:spPr>
      </p:pic>
      <p:pic>
        <p:nvPicPr>
          <p:cNvPr id="13" name="Picture 12">
            <a:extLst>
              <a:ext uri="{FF2B5EF4-FFF2-40B4-BE49-F238E27FC236}">
                <a16:creationId xmlns:a16="http://schemas.microsoft.com/office/drawing/2014/main" id="{02B0978E-07C7-6E17-FB69-EE5CB11E2070}"/>
              </a:ext>
            </a:extLst>
          </p:cNvPr>
          <p:cNvPicPr>
            <a:picLocks noChangeAspect="1"/>
          </p:cNvPicPr>
          <p:nvPr/>
        </p:nvPicPr>
        <p:blipFill>
          <a:blip r:embed="rId5"/>
          <a:stretch>
            <a:fillRect/>
          </a:stretch>
        </p:blipFill>
        <p:spPr>
          <a:xfrm>
            <a:off x="6356702" y="1500526"/>
            <a:ext cx="5606264" cy="2686746"/>
          </a:xfrm>
          <a:prstGeom prst="rect">
            <a:avLst/>
          </a:prstGeom>
        </p:spPr>
      </p:pic>
      <p:pic>
        <p:nvPicPr>
          <p:cNvPr id="15" name="Picture 14">
            <a:extLst>
              <a:ext uri="{FF2B5EF4-FFF2-40B4-BE49-F238E27FC236}">
                <a16:creationId xmlns:a16="http://schemas.microsoft.com/office/drawing/2014/main" id="{4AE817E0-2E48-DB61-4E10-9282A9762514}"/>
              </a:ext>
            </a:extLst>
          </p:cNvPr>
          <p:cNvPicPr>
            <a:picLocks noChangeAspect="1"/>
          </p:cNvPicPr>
          <p:nvPr/>
        </p:nvPicPr>
        <p:blipFill>
          <a:blip r:embed="rId6"/>
          <a:stretch>
            <a:fillRect/>
          </a:stretch>
        </p:blipFill>
        <p:spPr>
          <a:xfrm>
            <a:off x="6896606" y="4555542"/>
            <a:ext cx="4526456" cy="1718809"/>
          </a:xfrm>
          <a:prstGeom prst="rect">
            <a:avLst/>
          </a:prstGeom>
        </p:spPr>
      </p:pic>
    </p:spTree>
    <p:extLst>
      <p:ext uri="{BB962C8B-B14F-4D97-AF65-F5344CB8AC3E}">
        <p14:creationId xmlns:p14="http://schemas.microsoft.com/office/powerpoint/2010/main" val="3945657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 with a pre-analysis plan / registered report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18</a:t>
            </a:fld>
            <a:endParaRPr lang="en-US" dirty="0"/>
          </a:p>
        </p:txBody>
      </p:sp>
      <p:pic>
        <p:nvPicPr>
          <p:cNvPr id="5" name="Picture 4">
            <a:extLst>
              <a:ext uri="{FF2B5EF4-FFF2-40B4-BE49-F238E27FC236}">
                <a16:creationId xmlns:a16="http://schemas.microsoft.com/office/drawing/2014/main" id="{25A27AC0-5BEA-0AFC-E34A-94613D55F35A}"/>
              </a:ext>
            </a:extLst>
          </p:cNvPr>
          <p:cNvPicPr>
            <a:picLocks noChangeAspect="1"/>
          </p:cNvPicPr>
          <p:nvPr/>
        </p:nvPicPr>
        <p:blipFill>
          <a:blip r:embed="rId3"/>
          <a:stretch>
            <a:fillRect/>
          </a:stretch>
        </p:blipFill>
        <p:spPr>
          <a:xfrm>
            <a:off x="6676521" y="2056518"/>
            <a:ext cx="4119402" cy="3708010"/>
          </a:xfrm>
          <a:prstGeom prst="rect">
            <a:avLst/>
          </a:prstGeom>
        </p:spPr>
      </p:pic>
      <p:pic>
        <p:nvPicPr>
          <p:cNvPr id="3" name="Picture 2">
            <a:extLst>
              <a:ext uri="{FF2B5EF4-FFF2-40B4-BE49-F238E27FC236}">
                <a16:creationId xmlns:a16="http://schemas.microsoft.com/office/drawing/2014/main" id="{CC870549-8CCF-C360-05C9-C25DAD300062}"/>
              </a:ext>
            </a:extLst>
          </p:cNvPr>
          <p:cNvPicPr>
            <a:picLocks noChangeAspect="1"/>
          </p:cNvPicPr>
          <p:nvPr/>
        </p:nvPicPr>
        <p:blipFill>
          <a:blip r:embed="rId4"/>
          <a:stretch>
            <a:fillRect/>
          </a:stretch>
        </p:blipFill>
        <p:spPr>
          <a:xfrm>
            <a:off x="1396076" y="1819701"/>
            <a:ext cx="3917451" cy="4239980"/>
          </a:xfrm>
          <a:prstGeom prst="rect">
            <a:avLst/>
          </a:prstGeom>
        </p:spPr>
      </p:pic>
    </p:spTree>
    <p:extLst>
      <p:ext uri="{BB962C8B-B14F-4D97-AF65-F5344CB8AC3E}">
        <p14:creationId xmlns:p14="http://schemas.microsoft.com/office/powerpoint/2010/main" val="258637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Plan for today</a:t>
            </a:r>
          </a:p>
        </p:txBody>
      </p:sp>
      <p:sp>
        <p:nvSpPr>
          <p:cNvPr id="7" name="TextBox 6">
            <a:extLst>
              <a:ext uri="{FF2B5EF4-FFF2-40B4-BE49-F238E27FC236}">
                <a16:creationId xmlns:a16="http://schemas.microsoft.com/office/drawing/2014/main" id="{D75F97D2-8082-B7E2-EA2B-2711AD7978DA}"/>
              </a:ext>
            </a:extLst>
          </p:cNvPr>
          <p:cNvSpPr txBox="1"/>
          <p:nvPr/>
        </p:nvSpPr>
        <p:spPr>
          <a:xfrm>
            <a:off x="3966248" y="2021584"/>
            <a:ext cx="4259499" cy="769441"/>
          </a:xfrm>
          <a:prstGeom prst="rect">
            <a:avLst/>
          </a:prstGeom>
          <a:solidFill>
            <a:srgbClr val="DBAC49"/>
          </a:solidFill>
        </p:spPr>
        <p:txBody>
          <a:bodyPr wrap="none" rtlCol="0">
            <a:spAutoFit/>
          </a:bodyPr>
          <a:lstStyle/>
          <a:p>
            <a:r>
              <a:rPr lang="en-US" sz="4400" b="1" dirty="0">
                <a:solidFill>
                  <a:schemeClr val="bg1"/>
                </a:solidFill>
                <a:latin typeface="Fira Sans Condensed" panose="020B0503050000020004" pitchFamily="34" charset="0"/>
              </a:rPr>
              <a:t>Research in crisis</a:t>
            </a:r>
          </a:p>
        </p:txBody>
      </p:sp>
      <p:sp>
        <p:nvSpPr>
          <p:cNvPr id="8" name="TextBox 7">
            <a:extLst>
              <a:ext uri="{FF2B5EF4-FFF2-40B4-BE49-F238E27FC236}">
                <a16:creationId xmlns:a16="http://schemas.microsoft.com/office/drawing/2014/main" id="{DE430DE4-40D6-7ABC-C0E6-8120B58667B8}"/>
              </a:ext>
            </a:extLst>
          </p:cNvPr>
          <p:cNvSpPr txBox="1"/>
          <p:nvPr/>
        </p:nvSpPr>
        <p:spPr>
          <a:xfrm>
            <a:off x="2794454" y="4518012"/>
            <a:ext cx="6603090"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Multiple hypothesis testing</a:t>
            </a:r>
          </a:p>
        </p:txBody>
      </p:sp>
      <p:sp>
        <p:nvSpPr>
          <p:cNvPr id="9" name="TextBox 8">
            <a:extLst>
              <a:ext uri="{FF2B5EF4-FFF2-40B4-BE49-F238E27FC236}">
                <a16:creationId xmlns:a16="http://schemas.microsoft.com/office/drawing/2014/main" id="{748AE353-B33C-BD8F-1A76-FCED515506D2}"/>
              </a:ext>
            </a:extLst>
          </p:cNvPr>
          <p:cNvSpPr txBox="1"/>
          <p:nvPr/>
        </p:nvSpPr>
        <p:spPr>
          <a:xfrm>
            <a:off x="1669947" y="3291420"/>
            <a:ext cx="8852103"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(Open) science, credibility revolution</a:t>
            </a:r>
          </a:p>
        </p:txBody>
      </p:sp>
      <p:sp>
        <p:nvSpPr>
          <p:cNvPr id="2" name="Slide Number Placeholder 1">
            <a:extLst>
              <a:ext uri="{FF2B5EF4-FFF2-40B4-BE49-F238E27FC236}">
                <a16:creationId xmlns:a16="http://schemas.microsoft.com/office/drawing/2014/main" id="{0C9CC502-A82A-292A-ED4A-D1360B423B23}"/>
              </a:ext>
            </a:extLst>
          </p:cNvPr>
          <p:cNvSpPr>
            <a:spLocks noGrp="1"/>
          </p:cNvSpPr>
          <p:nvPr>
            <p:ph type="sldNum" idx="12"/>
          </p:nvPr>
        </p:nvSpPr>
        <p:spPr/>
        <p:txBody>
          <a:bodyPr/>
          <a:lstStyle/>
          <a:p>
            <a:fld id="{00000000-1234-1234-1234-123412341234}" type="slidenum">
              <a:rPr lang="en-US" smtClean="0"/>
              <a:pPr/>
              <a:t>1</a:t>
            </a:fld>
            <a:endParaRPr lang="en-US" dirty="0"/>
          </a:p>
        </p:txBody>
      </p:sp>
    </p:spTree>
    <p:extLst>
      <p:ext uri="{BB962C8B-B14F-4D97-AF65-F5344CB8AC3E}">
        <p14:creationId xmlns:p14="http://schemas.microsoft.com/office/powerpoint/2010/main" val="33517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Make sure your study is replicable, accessible</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19</a:t>
            </a:fld>
            <a:endParaRPr lang="en-US" dirty="0"/>
          </a:p>
        </p:txBody>
      </p:sp>
      <p:pic>
        <p:nvPicPr>
          <p:cNvPr id="7" name="Picture 6">
            <a:extLst>
              <a:ext uri="{FF2B5EF4-FFF2-40B4-BE49-F238E27FC236}">
                <a16:creationId xmlns:a16="http://schemas.microsoft.com/office/drawing/2014/main" id="{3BF8419F-9BD3-5D59-C81F-48D06F746DEB}"/>
              </a:ext>
            </a:extLst>
          </p:cNvPr>
          <p:cNvPicPr>
            <a:picLocks noChangeAspect="1"/>
          </p:cNvPicPr>
          <p:nvPr/>
        </p:nvPicPr>
        <p:blipFill>
          <a:blip r:embed="rId3"/>
          <a:stretch>
            <a:fillRect/>
          </a:stretch>
        </p:blipFill>
        <p:spPr>
          <a:xfrm>
            <a:off x="407585" y="1537638"/>
            <a:ext cx="5348850" cy="4676643"/>
          </a:xfrm>
          <a:prstGeom prst="rect">
            <a:avLst/>
          </a:prstGeom>
        </p:spPr>
      </p:pic>
      <p:pic>
        <p:nvPicPr>
          <p:cNvPr id="9" name="Picture 8">
            <a:extLst>
              <a:ext uri="{FF2B5EF4-FFF2-40B4-BE49-F238E27FC236}">
                <a16:creationId xmlns:a16="http://schemas.microsoft.com/office/drawing/2014/main" id="{0C738150-1778-FD6D-5AB2-0A0557B4392B}"/>
              </a:ext>
            </a:extLst>
          </p:cNvPr>
          <p:cNvPicPr>
            <a:picLocks noChangeAspect="1"/>
          </p:cNvPicPr>
          <p:nvPr/>
        </p:nvPicPr>
        <p:blipFill>
          <a:blip r:embed="rId4"/>
          <a:stretch>
            <a:fillRect/>
          </a:stretch>
        </p:blipFill>
        <p:spPr>
          <a:xfrm>
            <a:off x="6095999" y="1537638"/>
            <a:ext cx="5843944" cy="3429000"/>
          </a:xfrm>
          <a:prstGeom prst="rect">
            <a:avLst/>
          </a:prstGeom>
        </p:spPr>
      </p:pic>
    </p:spTree>
    <p:extLst>
      <p:ext uri="{BB962C8B-B14F-4D97-AF65-F5344CB8AC3E}">
        <p14:creationId xmlns:p14="http://schemas.microsoft.com/office/powerpoint/2010/main" val="340031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Make use of accessible data, replicate, extend</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20</a:t>
            </a:fld>
            <a:endParaRPr lang="en-US" dirty="0"/>
          </a:p>
        </p:txBody>
      </p:sp>
      <p:pic>
        <p:nvPicPr>
          <p:cNvPr id="5" name="Picture 4">
            <a:extLst>
              <a:ext uri="{FF2B5EF4-FFF2-40B4-BE49-F238E27FC236}">
                <a16:creationId xmlns:a16="http://schemas.microsoft.com/office/drawing/2014/main" id="{E2473EF3-AEA8-6A66-C25D-1CFF8502306F}"/>
              </a:ext>
            </a:extLst>
          </p:cNvPr>
          <p:cNvPicPr>
            <a:picLocks noChangeAspect="1"/>
          </p:cNvPicPr>
          <p:nvPr/>
        </p:nvPicPr>
        <p:blipFill>
          <a:blip r:embed="rId3"/>
          <a:stretch>
            <a:fillRect/>
          </a:stretch>
        </p:blipFill>
        <p:spPr>
          <a:xfrm>
            <a:off x="6263972" y="1323833"/>
            <a:ext cx="5313041" cy="5420436"/>
          </a:xfrm>
          <a:prstGeom prst="rect">
            <a:avLst/>
          </a:prstGeom>
        </p:spPr>
      </p:pic>
      <p:pic>
        <p:nvPicPr>
          <p:cNvPr id="7" name="Picture 6">
            <a:extLst>
              <a:ext uri="{FF2B5EF4-FFF2-40B4-BE49-F238E27FC236}">
                <a16:creationId xmlns:a16="http://schemas.microsoft.com/office/drawing/2014/main" id="{8AAFCD34-3810-0825-9FDF-BF7696E26B69}"/>
              </a:ext>
            </a:extLst>
          </p:cNvPr>
          <p:cNvPicPr>
            <a:picLocks noChangeAspect="1"/>
          </p:cNvPicPr>
          <p:nvPr/>
        </p:nvPicPr>
        <p:blipFill>
          <a:blip r:embed="rId4"/>
          <a:stretch>
            <a:fillRect/>
          </a:stretch>
        </p:blipFill>
        <p:spPr>
          <a:xfrm>
            <a:off x="714233" y="2187274"/>
            <a:ext cx="4774033" cy="3693554"/>
          </a:xfrm>
          <a:prstGeom prst="rect">
            <a:avLst/>
          </a:prstGeom>
        </p:spPr>
      </p:pic>
    </p:spTree>
    <p:extLst>
      <p:ext uri="{BB962C8B-B14F-4D97-AF65-F5344CB8AC3E}">
        <p14:creationId xmlns:p14="http://schemas.microsoft.com/office/powerpoint/2010/main" val="90887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I do, we do, you do</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21</a:t>
            </a:fld>
            <a:endParaRPr lang="en-US" dirty="0"/>
          </a:p>
        </p:txBody>
      </p:sp>
      <p:pic>
        <p:nvPicPr>
          <p:cNvPr id="3" name="Picture 2">
            <a:extLst>
              <a:ext uri="{FF2B5EF4-FFF2-40B4-BE49-F238E27FC236}">
                <a16:creationId xmlns:a16="http://schemas.microsoft.com/office/drawing/2014/main" id="{29EC9814-61EB-2376-907F-B76D2F23EAE9}"/>
              </a:ext>
            </a:extLst>
          </p:cNvPr>
          <p:cNvPicPr>
            <a:picLocks noChangeAspect="1"/>
          </p:cNvPicPr>
          <p:nvPr/>
        </p:nvPicPr>
        <p:blipFill>
          <a:blip r:embed="rId3"/>
          <a:stretch>
            <a:fillRect/>
          </a:stretch>
        </p:blipFill>
        <p:spPr>
          <a:xfrm>
            <a:off x="2727627" y="1334580"/>
            <a:ext cx="6736745" cy="5472146"/>
          </a:xfrm>
          <a:prstGeom prst="rect">
            <a:avLst/>
          </a:prstGeom>
        </p:spPr>
      </p:pic>
    </p:spTree>
    <p:extLst>
      <p:ext uri="{BB962C8B-B14F-4D97-AF65-F5344CB8AC3E}">
        <p14:creationId xmlns:p14="http://schemas.microsoft.com/office/powerpoint/2010/main" val="2173267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Multiple hypothesis testing</a:t>
            </a:r>
          </a:p>
        </p:txBody>
      </p:sp>
    </p:spTree>
    <p:extLst>
      <p:ext uri="{BB962C8B-B14F-4D97-AF65-F5344CB8AC3E}">
        <p14:creationId xmlns:p14="http://schemas.microsoft.com/office/powerpoint/2010/main" val="485365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D60B76-D8E2-34E6-E54A-C686429CDF48}"/>
              </a:ext>
            </a:extLst>
          </p:cNvPr>
          <p:cNvSpPr>
            <a:spLocks noGrp="1"/>
          </p:cNvSpPr>
          <p:nvPr>
            <p:ph type="sldNum" idx="11"/>
          </p:nvPr>
        </p:nvSpPr>
        <p:spPr/>
        <p:txBody>
          <a:bodyPr/>
          <a:lstStyle/>
          <a:p>
            <a:fld id="{00000000-1234-1234-1234-123412341234}" type="slidenum">
              <a:rPr lang="en-US" smtClean="0"/>
              <a:pPr/>
              <a:t>23</a:t>
            </a:fld>
            <a:endParaRPr lang="en-US" dirty="0"/>
          </a:p>
        </p:txBody>
      </p:sp>
      <p:pic>
        <p:nvPicPr>
          <p:cNvPr id="5" name="Picture 4">
            <a:extLst>
              <a:ext uri="{FF2B5EF4-FFF2-40B4-BE49-F238E27FC236}">
                <a16:creationId xmlns:a16="http://schemas.microsoft.com/office/drawing/2014/main" id="{BADC7051-FB88-988C-A7DF-4F54B76F5B2C}"/>
              </a:ext>
            </a:extLst>
          </p:cNvPr>
          <p:cNvPicPr>
            <a:picLocks noChangeAspect="1"/>
          </p:cNvPicPr>
          <p:nvPr/>
        </p:nvPicPr>
        <p:blipFill>
          <a:blip r:embed="rId3"/>
          <a:stretch>
            <a:fillRect/>
          </a:stretch>
        </p:blipFill>
        <p:spPr>
          <a:xfrm>
            <a:off x="3971896" y="899811"/>
            <a:ext cx="4588259" cy="5463282"/>
          </a:xfrm>
          <a:prstGeom prst="rect">
            <a:avLst/>
          </a:prstGeom>
        </p:spPr>
      </p:pic>
    </p:spTree>
    <p:extLst>
      <p:ext uri="{BB962C8B-B14F-4D97-AF65-F5344CB8AC3E}">
        <p14:creationId xmlns:p14="http://schemas.microsoft.com/office/powerpoint/2010/main" val="373194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F1FA40-0809-25AA-2788-AF9D60C7046E}"/>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1026" name="Picture 2" descr="Significant">
            <a:extLst>
              <a:ext uri="{FF2B5EF4-FFF2-40B4-BE49-F238E27FC236}">
                <a16:creationId xmlns:a16="http://schemas.microsoft.com/office/drawing/2014/main" id="{2ABC015C-5043-CAAE-5168-F5FFB48CFE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309" b="24948"/>
          <a:stretch/>
        </p:blipFill>
        <p:spPr bwMode="auto">
          <a:xfrm>
            <a:off x="7114918" y="567402"/>
            <a:ext cx="3928220" cy="58574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ignificant">
            <a:extLst>
              <a:ext uri="{FF2B5EF4-FFF2-40B4-BE49-F238E27FC236}">
                <a16:creationId xmlns:a16="http://schemas.microsoft.com/office/drawing/2014/main" id="{CECB4B06-114D-08E9-549F-11218978B3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24" b="78869"/>
          <a:stretch/>
        </p:blipFill>
        <p:spPr bwMode="auto">
          <a:xfrm>
            <a:off x="1509817" y="1785582"/>
            <a:ext cx="4199611" cy="268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69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A7F0C-B933-40E8-DB5C-729ADD36A66C}"/>
              </a:ext>
            </a:extLst>
          </p:cNvPr>
          <p:cNvSpPr>
            <a:spLocks noGrp="1"/>
          </p:cNvSpPr>
          <p:nvPr>
            <p:ph type="ctrTitle"/>
          </p:nvPr>
        </p:nvSpPr>
        <p:spPr/>
        <p:txBody>
          <a:bodyPr/>
          <a:lstStyle/>
          <a:p>
            <a:r>
              <a:rPr lang="en-US" dirty="0"/>
              <a:t>Review of “statistical significance”</a:t>
            </a:r>
          </a:p>
        </p:txBody>
      </p:sp>
      <p:sp>
        <p:nvSpPr>
          <p:cNvPr id="3" name="Slide Number Placeholder 2">
            <a:extLst>
              <a:ext uri="{FF2B5EF4-FFF2-40B4-BE49-F238E27FC236}">
                <a16:creationId xmlns:a16="http://schemas.microsoft.com/office/drawing/2014/main" id="{355CD335-6A7F-F3ED-8BD8-728E7EE4F417}"/>
              </a:ext>
            </a:extLst>
          </p:cNvPr>
          <p:cNvSpPr>
            <a:spLocks noGrp="1"/>
          </p:cNvSpPr>
          <p:nvPr>
            <p:ph type="sldNum" idx="12"/>
          </p:nvPr>
        </p:nvSpPr>
        <p:spPr/>
        <p:txBody>
          <a:bodyPr/>
          <a:lstStyle/>
          <a:p>
            <a:fld id="{00000000-1234-1234-1234-123412341234}" type="slidenum">
              <a:rPr lang="en-US" smtClean="0"/>
              <a:pPr/>
              <a:t>25</a:t>
            </a:fld>
            <a:endParaRPr lang="en-US" dirty="0"/>
          </a:p>
        </p:txBody>
      </p:sp>
      <p:sp>
        <p:nvSpPr>
          <p:cNvPr id="6" name="Google Shape;872;g24510cd52a3_0_867">
            <a:extLst>
              <a:ext uri="{FF2B5EF4-FFF2-40B4-BE49-F238E27FC236}">
                <a16:creationId xmlns:a16="http://schemas.microsoft.com/office/drawing/2014/main" id="{8E6DA9D6-E77E-8B14-27FC-E5C1D53B41CC}"/>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Alpha = 0.05</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Even if there is no effect, we may falsely conclude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that there is one in 5% of the studies (1 out of 20).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“That’s fine.” </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083217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26</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“This program is effective for low-performing girls”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13367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27</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588587"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“Collaborative learning, defined as courses with at least a discussion forum and one group assignment, is effective”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097523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28</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588587"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“This intervention improved students’ geometry skills.”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14976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5D6910-42C2-D682-7CCD-357AE31C8B25}"/>
              </a:ext>
            </a:extLst>
          </p:cNvPr>
          <p:cNvSpPr>
            <a:spLocks noGrp="1"/>
          </p:cNvSpPr>
          <p:nvPr>
            <p:ph type="body" idx="1"/>
          </p:nvPr>
        </p:nvSpPr>
        <p:spPr/>
        <p:txBody>
          <a:bodyPr/>
          <a:lstStyle/>
          <a:p>
            <a:r>
              <a:rPr lang="en-US" dirty="0"/>
              <a:t>Research in crisis</a:t>
            </a:r>
          </a:p>
        </p:txBody>
      </p:sp>
    </p:spTree>
    <p:extLst>
      <p:ext uri="{BB962C8B-B14F-4D97-AF65-F5344CB8AC3E}">
        <p14:creationId xmlns:p14="http://schemas.microsoft.com/office/powerpoint/2010/main" val="2678450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Solutions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29</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4833239"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Use an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outcome index</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39041F29-6B9A-06CC-365F-FE173E3E4DBE}"/>
              </a:ext>
            </a:extLst>
          </p:cNvPr>
          <p:cNvSpPr/>
          <p:nvPr/>
        </p:nvSpPr>
        <p:spPr>
          <a:xfrm>
            <a:off x="8916692"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Pre-register, write registered reports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F1E1FE1F-E80C-697A-DE60-2AAB9164F95D}"/>
              </a:ext>
            </a:extLst>
          </p:cNvPr>
          <p:cNvSpPr/>
          <p:nvPr/>
        </p:nvSpPr>
        <p:spPr>
          <a:xfrm>
            <a:off x="749788"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Control the error rate (FWER), false discovery rate (FDR), or simulate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93723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How’s life? Tell me, </a:t>
            </a:r>
            <a:r>
              <a:rPr lang="en-US" strike="sngStrike" dirty="0"/>
              <a:t>how’s</a:t>
            </a:r>
            <a:r>
              <a:rPr lang="en-US" dirty="0"/>
              <a:t> what’s your family?</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30</a:t>
            </a:fld>
            <a:endParaRPr lang="en-US" dirty="0"/>
          </a:p>
        </p:txBody>
      </p:sp>
      <p:pic>
        <p:nvPicPr>
          <p:cNvPr id="3" name="Picture 2">
            <a:extLst>
              <a:ext uri="{FF2B5EF4-FFF2-40B4-BE49-F238E27FC236}">
                <a16:creationId xmlns:a16="http://schemas.microsoft.com/office/drawing/2014/main" id="{353F3C01-BD62-3DC1-A1C4-B0E84F2957C0}"/>
              </a:ext>
            </a:extLst>
          </p:cNvPr>
          <p:cNvPicPr>
            <a:picLocks noChangeAspect="1"/>
          </p:cNvPicPr>
          <p:nvPr/>
        </p:nvPicPr>
        <p:blipFill>
          <a:blip r:embed="rId3"/>
          <a:stretch>
            <a:fillRect/>
          </a:stretch>
        </p:blipFill>
        <p:spPr>
          <a:xfrm>
            <a:off x="3579562" y="1287245"/>
            <a:ext cx="4849126" cy="1170091"/>
          </a:xfrm>
          <a:prstGeom prst="rect">
            <a:avLst/>
          </a:prstGeom>
        </p:spPr>
      </p:pic>
      <p:pic>
        <p:nvPicPr>
          <p:cNvPr id="8" name="Picture 7">
            <a:extLst>
              <a:ext uri="{FF2B5EF4-FFF2-40B4-BE49-F238E27FC236}">
                <a16:creationId xmlns:a16="http://schemas.microsoft.com/office/drawing/2014/main" id="{D4B819AB-D32F-55E5-E392-3C0E92E644AB}"/>
              </a:ext>
            </a:extLst>
          </p:cNvPr>
          <p:cNvPicPr>
            <a:picLocks noChangeAspect="1"/>
          </p:cNvPicPr>
          <p:nvPr/>
        </p:nvPicPr>
        <p:blipFill>
          <a:blip r:embed="rId4"/>
          <a:stretch>
            <a:fillRect/>
          </a:stretch>
        </p:blipFill>
        <p:spPr>
          <a:xfrm>
            <a:off x="3487688" y="2457336"/>
            <a:ext cx="5032873" cy="1320868"/>
          </a:xfrm>
          <a:prstGeom prst="rect">
            <a:avLst/>
          </a:prstGeom>
        </p:spPr>
      </p:pic>
      <p:pic>
        <p:nvPicPr>
          <p:cNvPr id="10" name="Picture 9">
            <a:extLst>
              <a:ext uri="{FF2B5EF4-FFF2-40B4-BE49-F238E27FC236}">
                <a16:creationId xmlns:a16="http://schemas.microsoft.com/office/drawing/2014/main" id="{E7433F1F-5EFA-5680-2806-CA5CF12678BF}"/>
              </a:ext>
            </a:extLst>
          </p:cNvPr>
          <p:cNvPicPr>
            <a:picLocks noChangeAspect="1"/>
          </p:cNvPicPr>
          <p:nvPr/>
        </p:nvPicPr>
        <p:blipFill>
          <a:blip r:embed="rId5"/>
          <a:stretch>
            <a:fillRect/>
          </a:stretch>
        </p:blipFill>
        <p:spPr>
          <a:xfrm>
            <a:off x="1893193" y="3778204"/>
            <a:ext cx="8637111" cy="1080783"/>
          </a:xfrm>
          <a:prstGeom prst="rect">
            <a:avLst/>
          </a:prstGeom>
        </p:spPr>
      </p:pic>
      <p:pic>
        <p:nvPicPr>
          <p:cNvPr id="12" name="Picture 11">
            <a:extLst>
              <a:ext uri="{FF2B5EF4-FFF2-40B4-BE49-F238E27FC236}">
                <a16:creationId xmlns:a16="http://schemas.microsoft.com/office/drawing/2014/main" id="{9D025C87-4146-BFD7-7F92-5D5248C6FE37}"/>
              </a:ext>
            </a:extLst>
          </p:cNvPr>
          <p:cNvPicPr>
            <a:picLocks noChangeAspect="1"/>
          </p:cNvPicPr>
          <p:nvPr/>
        </p:nvPicPr>
        <p:blipFill>
          <a:blip r:embed="rId6"/>
          <a:stretch>
            <a:fillRect/>
          </a:stretch>
        </p:blipFill>
        <p:spPr>
          <a:xfrm>
            <a:off x="2170089" y="4948295"/>
            <a:ext cx="7851822" cy="781360"/>
          </a:xfrm>
          <a:prstGeom prst="rect">
            <a:avLst/>
          </a:prstGeom>
        </p:spPr>
      </p:pic>
      <p:pic>
        <p:nvPicPr>
          <p:cNvPr id="14" name="Picture 13">
            <a:extLst>
              <a:ext uri="{FF2B5EF4-FFF2-40B4-BE49-F238E27FC236}">
                <a16:creationId xmlns:a16="http://schemas.microsoft.com/office/drawing/2014/main" id="{8DDC1774-858A-D356-0C7C-362B4AE0EC25}"/>
              </a:ext>
            </a:extLst>
          </p:cNvPr>
          <p:cNvPicPr>
            <a:picLocks noChangeAspect="1"/>
          </p:cNvPicPr>
          <p:nvPr/>
        </p:nvPicPr>
        <p:blipFill>
          <a:blip r:embed="rId7"/>
          <a:stretch>
            <a:fillRect/>
          </a:stretch>
        </p:blipFill>
        <p:spPr>
          <a:xfrm>
            <a:off x="2735382" y="5878637"/>
            <a:ext cx="6537484" cy="908994"/>
          </a:xfrm>
          <a:prstGeom prst="rect">
            <a:avLst/>
          </a:prstGeom>
        </p:spPr>
      </p:pic>
      <p:sp>
        <p:nvSpPr>
          <p:cNvPr id="15" name="TextBox 7">
            <a:extLst>
              <a:ext uri="{FF2B5EF4-FFF2-40B4-BE49-F238E27FC236}">
                <a16:creationId xmlns:a16="http://schemas.microsoft.com/office/drawing/2014/main" id="{17870E84-F748-8268-32C2-527673C134A2}"/>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Barrera-Osorio et al. 2023</a:t>
            </a:r>
          </a:p>
        </p:txBody>
      </p:sp>
    </p:spTree>
    <p:extLst>
      <p:ext uri="{BB962C8B-B14F-4D97-AF65-F5344CB8AC3E}">
        <p14:creationId xmlns:p14="http://schemas.microsoft.com/office/powerpoint/2010/main" val="1196846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1"/>
          </p:nvPr>
        </p:nvSpPr>
        <p:spPr/>
        <p:txBody>
          <a:bodyPr/>
          <a:lstStyle/>
          <a:p>
            <a:fld id="{00000000-1234-1234-1234-123412341234}" type="slidenum">
              <a:rPr lang="en-US" smtClean="0"/>
              <a:pPr/>
              <a:t>31</a:t>
            </a:fld>
            <a:endParaRPr lang="en-US" dirty="0"/>
          </a:p>
        </p:txBody>
      </p:sp>
      <p:pic>
        <p:nvPicPr>
          <p:cNvPr id="5" name="Picture 4">
            <a:extLst>
              <a:ext uri="{FF2B5EF4-FFF2-40B4-BE49-F238E27FC236}">
                <a16:creationId xmlns:a16="http://schemas.microsoft.com/office/drawing/2014/main" id="{912987C4-57D1-1204-8BB0-1715204B8099}"/>
              </a:ext>
            </a:extLst>
          </p:cNvPr>
          <p:cNvPicPr>
            <a:picLocks noChangeAspect="1"/>
          </p:cNvPicPr>
          <p:nvPr/>
        </p:nvPicPr>
        <p:blipFill>
          <a:blip r:embed="rId3"/>
          <a:stretch>
            <a:fillRect/>
          </a:stretch>
        </p:blipFill>
        <p:spPr>
          <a:xfrm>
            <a:off x="5236206" y="451216"/>
            <a:ext cx="5025273" cy="5995354"/>
          </a:xfrm>
          <a:prstGeom prst="rect">
            <a:avLst/>
          </a:prstGeom>
        </p:spPr>
      </p:pic>
      <p:pic>
        <p:nvPicPr>
          <p:cNvPr id="7" name="Picture 6">
            <a:extLst>
              <a:ext uri="{FF2B5EF4-FFF2-40B4-BE49-F238E27FC236}">
                <a16:creationId xmlns:a16="http://schemas.microsoft.com/office/drawing/2014/main" id="{90ACFA97-A552-5201-3AD3-AF45778E33B4}"/>
              </a:ext>
            </a:extLst>
          </p:cNvPr>
          <p:cNvPicPr>
            <a:picLocks noChangeAspect="1"/>
          </p:cNvPicPr>
          <p:nvPr/>
        </p:nvPicPr>
        <p:blipFill>
          <a:blip r:embed="rId4"/>
          <a:stretch>
            <a:fillRect/>
          </a:stretch>
        </p:blipFill>
        <p:spPr>
          <a:xfrm>
            <a:off x="676325" y="412123"/>
            <a:ext cx="3998706" cy="2178349"/>
          </a:xfrm>
          <a:prstGeom prst="rect">
            <a:avLst/>
          </a:prstGeom>
        </p:spPr>
      </p:pic>
    </p:spTree>
    <p:extLst>
      <p:ext uri="{BB962C8B-B14F-4D97-AF65-F5344CB8AC3E}">
        <p14:creationId xmlns:p14="http://schemas.microsoft.com/office/powerpoint/2010/main" val="1390191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FDR vs. FWER (also, thank you, ChatGPT)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32</a:t>
            </a:fld>
            <a:endParaRPr lang="en-US" dirty="0"/>
          </a:p>
        </p:txBody>
      </p:sp>
      <p:sp>
        <p:nvSpPr>
          <p:cNvPr id="5" name="Google Shape;872;g24510cd52a3_0_867">
            <a:extLst>
              <a:ext uri="{FF2B5EF4-FFF2-40B4-BE49-F238E27FC236}">
                <a16:creationId xmlns:a16="http://schemas.microsoft.com/office/drawing/2014/main" id="{39041F29-6B9A-06CC-365F-FE173E3E4DBE}"/>
              </a:ext>
            </a:extLst>
          </p:cNvPr>
          <p:cNvSpPr/>
          <p:nvPr/>
        </p:nvSpPr>
        <p:spPr>
          <a:xfrm>
            <a:off x="6561056" y="2394456"/>
            <a:ext cx="4640908" cy="3176786"/>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FWER (Family-Wise Error Rate control) is a bit stricter. It's like making sure you don't make any mistakes at all while picking toys.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So, if you're super careful about only saying a toy is red when you're absolutely sure, that's like FWER.</a:t>
            </a:r>
            <a:endParaRPr lang="en-US"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F1E1FE1F-E80C-697A-DE60-2AAB9164F95D}"/>
              </a:ext>
            </a:extLst>
          </p:cNvPr>
          <p:cNvSpPr/>
          <p:nvPr/>
        </p:nvSpPr>
        <p:spPr>
          <a:xfrm>
            <a:off x="990036" y="1873783"/>
            <a:ext cx="4640909" cy="421813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FDR (False Discovery Rate control) is like checking how many mistakes you make among the toys you pick to play with.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For example, if you have many toys and you want to find all the red ones, FDR helps you make sure you don't say something is red when it's actually not.</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0956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12E0-0225-FDE0-5AD7-42B1D79F42B9}"/>
              </a:ext>
            </a:extLst>
          </p:cNvPr>
          <p:cNvSpPr>
            <a:spLocks noGrp="1"/>
          </p:cNvSpPr>
          <p:nvPr>
            <p:ph type="ctrTitle"/>
          </p:nvPr>
        </p:nvSpPr>
        <p:spPr/>
        <p:txBody>
          <a:bodyPr/>
          <a:lstStyle/>
          <a:p>
            <a:r>
              <a:rPr lang="en-US" dirty="0"/>
              <a:t>FWER: The Bonferroni method</a:t>
            </a:r>
          </a:p>
        </p:txBody>
      </p:sp>
      <p:sp>
        <p:nvSpPr>
          <p:cNvPr id="4" name="Slide Number Placeholder 3">
            <a:extLst>
              <a:ext uri="{FF2B5EF4-FFF2-40B4-BE49-F238E27FC236}">
                <a16:creationId xmlns:a16="http://schemas.microsoft.com/office/drawing/2014/main" id="{E32C5E18-3B31-5F43-6B18-C94DDBD2235C}"/>
              </a:ext>
            </a:extLst>
          </p:cNvPr>
          <p:cNvSpPr>
            <a:spLocks noGrp="1"/>
          </p:cNvSpPr>
          <p:nvPr>
            <p:ph type="sldNum" idx="12"/>
          </p:nvPr>
        </p:nvSpPr>
        <p:spPr/>
        <p:txBody>
          <a:bodyPr/>
          <a:lstStyle/>
          <a:p>
            <a:fld id="{00000000-1234-1234-1234-123412341234}" type="slidenum">
              <a:rPr lang="en-US" smtClean="0"/>
              <a:pPr/>
              <a:t>33</a:t>
            </a:fld>
            <a:endParaRPr lang="en-US" dirty="0"/>
          </a:p>
        </p:txBody>
      </p:sp>
      <p:sp>
        <p:nvSpPr>
          <p:cNvPr id="7" name="Google Shape;872;g24510cd52a3_0_867">
            <a:extLst>
              <a:ext uri="{FF2B5EF4-FFF2-40B4-BE49-F238E27FC236}">
                <a16:creationId xmlns:a16="http://schemas.microsoft.com/office/drawing/2014/main" id="{4623C58A-7BAE-E3EB-EC42-4DE76E982D01}"/>
              </a:ext>
            </a:extLst>
          </p:cNvPr>
          <p:cNvSpPr/>
          <p:nvPr/>
        </p:nvSpPr>
        <p:spPr>
          <a:xfrm>
            <a:off x="3775545" y="2146408"/>
            <a:ext cx="4640908" cy="3176786"/>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alpha* = alpha / number of tests </a:t>
            </a:r>
            <a:endParaRPr lang="en-US"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9527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F3FE-E8E0-BDE5-D352-36BA6EB940D4}"/>
              </a:ext>
            </a:extLst>
          </p:cNvPr>
          <p:cNvSpPr>
            <a:spLocks noGrp="1"/>
          </p:cNvSpPr>
          <p:nvPr>
            <p:ph type="ctrTitle"/>
          </p:nvPr>
        </p:nvSpPr>
        <p:spPr/>
        <p:txBody>
          <a:bodyPr/>
          <a:lstStyle/>
          <a:p>
            <a:r>
              <a:rPr lang="en-US" dirty="0"/>
              <a:t>FWER: Holm correction</a:t>
            </a:r>
          </a:p>
        </p:txBody>
      </p:sp>
      <p:sp>
        <p:nvSpPr>
          <p:cNvPr id="4" name="Slide Number Placeholder 3">
            <a:extLst>
              <a:ext uri="{FF2B5EF4-FFF2-40B4-BE49-F238E27FC236}">
                <a16:creationId xmlns:a16="http://schemas.microsoft.com/office/drawing/2014/main" id="{8DD3E015-6940-94DA-3F2A-8AF85A6DF0F0}"/>
              </a:ext>
            </a:extLst>
          </p:cNvPr>
          <p:cNvSpPr>
            <a:spLocks noGrp="1"/>
          </p:cNvSpPr>
          <p:nvPr>
            <p:ph type="sldNum" idx="12"/>
          </p:nvPr>
        </p:nvSpPr>
        <p:spPr/>
        <p:txBody>
          <a:bodyPr/>
          <a:lstStyle/>
          <a:p>
            <a:fld id="{00000000-1234-1234-1234-123412341234}" type="slidenum">
              <a:rPr lang="en-US" smtClean="0"/>
              <a:pPr/>
              <a:t>34</a:t>
            </a:fld>
            <a:endParaRPr lang="en-US" dirty="0"/>
          </a:p>
        </p:txBody>
      </p:sp>
      <p:sp>
        <p:nvSpPr>
          <p:cNvPr id="8" name="TextBox 7">
            <a:extLst>
              <a:ext uri="{FF2B5EF4-FFF2-40B4-BE49-F238E27FC236}">
                <a16:creationId xmlns:a16="http://schemas.microsoft.com/office/drawing/2014/main" id="{7142AAAD-45E5-398E-571A-829168158355}"/>
              </a:ext>
            </a:extLst>
          </p:cNvPr>
          <p:cNvSpPr txBox="1"/>
          <p:nvPr/>
        </p:nvSpPr>
        <p:spPr>
          <a:xfrm>
            <a:off x="9216980" y="6138793"/>
            <a:ext cx="297502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This week’s reading by EGAP</a:t>
            </a:r>
          </a:p>
        </p:txBody>
      </p:sp>
      <p:pic>
        <p:nvPicPr>
          <p:cNvPr id="5" name="Picture 4">
            <a:extLst>
              <a:ext uri="{FF2B5EF4-FFF2-40B4-BE49-F238E27FC236}">
                <a16:creationId xmlns:a16="http://schemas.microsoft.com/office/drawing/2014/main" id="{68E33D87-1581-FFB5-ACD5-836BC4C411F9}"/>
              </a:ext>
            </a:extLst>
          </p:cNvPr>
          <p:cNvPicPr>
            <a:picLocks noChangeAspect="1"/>
          </p:cNvPicPr>
          <p:nvPr/>
        </p:nvPicPr>
        <p:blipFill>
          <a:blip r:embed="rId2"/>
          <a:stretch>
            <a:fillRect/>
          </a:stretch>
        </p:blipFill>
        <p:spPr>
          <a:xfrm>
            <a:off x="736243" y="1673221"/>
            <a:ext cx="10719514" cy="4170266"/>
          </a:xfrm>
          <a:prstGeom prst="rect">
            <a:avLst/>
          </a:prstGeom>
        </p:spPr>
      </p:pic>
    </p:spTree>
    <p:extLst>
      <p:ext uri="{BB962C8B-B14F-4D97-AF65-F5344CB8AC3E}">
        <p14:creationId xmlns:p14="http://schemas.microsoft.com/office/powerpoint/2010/main" val="2726896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F3FE-E8E0-BDE5-D352-36BA6EB940D4}"/>
              </a:ext>
            </a:extLst>
          </p:cNvPr>
          <p:cNvSpPr>
            <a:spLocks noGrp="1"/>
          </p:cNvSpPr>
          <p:nvPr>
            <p:ph type="ctrTitle"/>
          </p:nvPr>
        </p:nvSpPr>
        <p:spPr/>
        <p:txBody>
          <a:bodyPr/>
          <a:lstStyle/>
          <a:p>
            <a:r>
              <a:rPr lang="en-US" dirty="0"/>
              <a:t>FDR: The </a:t>
            </a:r>
            <a:r>
              <a:rPr lang="en-US" dirty="0" err="1"/>
              <a:t>Benjamini</a:t>
            </a:r>
            <a:r>
              <a:rPr lang="en-US" dirty="0"/>
              <a:t>-Hochberg procedure</a:t>
            </a:r>
          </a:p>
        </p:txBody>
      </p:sp>
      <p:sp>
        <p:nvSpPr>
          <p:cNvPr id="4" name="Slide Number Placeholder 3">
            <a:extLst>
              <a:ext uri="{FF2B5EF4-FFF2-40B4-BE49-F238E27FC236}">
                <a16:creationId xmlns:a16="http://schemas.microsoft.com/office/drawing/2014/main" id="{8DD3E015-6940-94DA-3F2A-8AF85A6DF0F0}"/>
              </a:ext>
            </a:extLst>
          </p:cNvPr>
          <p:cNvSpPr>
            <a:spLocks noGrp="1"/>
          </p:cNvSpPr>
          <p:nvPr>
            <p:ph type="sldNum" idx="12"/>
          </p:nvPr>
        </p:nvSpPr>
        <p:spPr/>
        <p:txBody>
          <a:bodyPr/>
          <a:lstStyle/>
          <a:p>
            <a:fld id="{00000000-1234-1234-1234-123412341234}" type="slidenum">
              <a:rPr lang="en-US" smtClean="0"/>
              <a:pPr/>
              <a:t>35</a:t>
            </a:fld>
            <a:endParaRPr lang="en-US" dirty="0"/>
          </a:p>
        </p:txBody>
      </p:sp>
      <p:pic>
        <p:nvPicPr>
          <p:cNvPr id="7" name="Picture 6">
            <a:extLst>
              <a:ext uri="{FF2B5EF4-FFF2-40B4-BE49-F238E27FC236}">
                <a16:creationId xmlns:a16="http://schemas.microsoft.com/office/drawing/2014/main" id="{E5369C3A-107A-3542-ED1C-7519004DC3DC}"/>
              </a:ext>
            </a:extLst>
          </p:cNvPr>
          <p:cNvPicPr>
            <a:picLocks noChangeAspect="1"/>
          </p:cNvPicPr>
          <p:nvPr/>
        </p:nvPicPr>
        <p:blipFill>
          <a:blip r:embed="rId2"/>
          <a:stretch>
            <a:fillRect/>
          </a:stretch>
        </p:blipFill>
        <p:spPr>
          <a:xfrm>
            <a:off x="403538" y="1714574"/>
            <a:ext cx="11384924" cy="3681228"/>
          </a:xfrm>
          <a:prstGeom prst="rect">
            <a:avLst/>
          </a:prstGeom>
        </p:spPr>
      </p:pic>
      <p:sp>
        <p:nvSpPr>
          <p:cNvPr id="8" name="TextBox 7">
            <a:extLst>
              <a:ext uri="{FF2B5EF4-FFF2-40B4-BE49-F238E27FC236}">
                <a16:creationId xmlns:a16="http://schemas.microsoft.com/office/drawing/2014/main" id="{7142AAAD-45E5-398E-571A-829168158355}"/>
              </a:ext>
            </a:extLst>
          </p:cNvPr>
          <p:cNvSpPr txBox="1"/>
          <p:nvPr/>
        </p:nvSpPr>
        <p:spPr>
          <a:xfrm>
            <a:off x="9216980" y="6138793"/>
            <a:ext cx="2975020"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This week’s reading by EGAP</a:t>
            </a:r>
          </a:p>
        </p:txBody>
      </p:sp>
    </p:spTree>
    <p:extLst>
      <p:ext uri="{BB962C8B-B14F-4D97-AF65-F5344CB8AC3E}">
        <p14:creationId xmlns:p14="http://schemas.microsoft.com/office/powerpoint/2010/main" val="2380109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Using </a:t>
            </a:r>
            <a:r>
              <a:rPr lang="en-US" dirty="0" err="1"/>
              <a:t>mult</a:t>
            </a:r>
            <a:r>
              <a:rPr lang="en-US" dirty="0"/>
              <a:t>. hypothesis testing adjustments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36</a:t>
            </a:fld>
            <a:endParaRPr lang="en-US" dirty="0"/>
          </a:p>
        </p:txBody>
      </p:sp>
      <p:pic>
        <p:nvPicPr>
          <p:cNvPr id="3" name="Picture 2">
            <a:extLst>
              <a:ext uri="{FF2B5EF4-FFF2-40B4-BE49-F238E27FC236}">
                <a16:creationId xmlns:a16="http://schemas.microsoft.com/office/drawing/2014/main" id="{20419AE4-CC6E-9D8E-9213-304DAB5905A9}"/>
              </a:ext>
            </a:extLst>
          </p:cNvPr>
          <p:cNvPicPr>
            <a:picLocks noChangeAspect="1"/>
          </p:cNvPicPr>
          <p:nvPr/>
        </p:nvPicPr>
        <p:blipFill>
          <a:blip r:embed="rId3"/>
          <a:stretch>
            <a:fillRect/>
          </a:stretch>
        </p:blipFill>
        <p:spPr>
          <a:xfrm>
            <a:off x="514063" y="1828718"/>
            <a:ext cx="11163874" cy="3200564"/>
          </a:xfrm>
          <a:prstGeom prst="rect">
            <a:avLst/>
          </a:prstGeom>
        </p:spPr>
      </p:pic>
    </p:spTree>
    <p:extLst>
      <p:ext uri="{BB962C8B-B14F-4D97-AF65-F5344CB8AC3E}">
        <p14:creationId xmlns:p14="http://schemas.microsoft.com/office/powerpoint/2010/main" val="3169023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Using </a:t>
            </a:r>
            <a:r>
              <a:rPr lang="en-US" dirty="0" err="1"/>
              <a:t>mult</a:t>
            </a:r>
            <a:r>
              <a:rPr lang="en-US" dirty="0"/>
              <a:t>. hypothesis testing adjustments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37</a:t>
            </a:fld>
            <a:endParaRPr lang="en-US" dirty="0"/>
          </a:p>
        </p:txBody>
      </p:sp>
      <p:pic>
        <p:nvPicPr>
          <p:cNvPr id="5" name="Picture 4">
            <a:extLst>
              <a:ext uri="{FF2B5EF4-FFF2-40B4-BE49-F238E27FC236}">
                <a16:creationId xmlns:a16="http://schemas.microsoft.com/office/drawing/2014/main" id="{D14B2DA4-1137-69C3-A583-19CA3C0F8ADF}"/>
              </a:ext>
            </a:extLst>
          </p:cNvPr>
          <p:cNvPicPr>
            <a:picLocks noChangeAspect="1"/>
          </p:cNvPicPr>
          <p:nvPr/>
        </p:nvPicPr>
        <p:blipFill>
          <a:blip r:embed="rId3"/>
          <a:stretch>
            <a:fillRect/>
          </a:stretch>
        </p:blipFill>
        <p:spPr>
          <a:xfrm>
            <a:off x="1500668" y="1612001"/>
            <a:ext cx="9190661" cy="4638456"/>
          </a:xfrm>
          <a:prstGeom prst="rect">
            <a:avLst/>
          </a:prstGeom>
        </p:spPr>
      </p:pic>
    </p:spTree>
    <p:extLst>
      <p:ext uri="{BB962C8B-B14F-4D97-AF65-F5344CB8AC3E}">
        <p14:creationId xmlns:p14="http://schemas.microsoft.com/office/powerpoint/2010/main" val="960927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Reducing the number of tests with indices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38</a:t>
            </a:fld>
            <a:endParaRPr lang="en-US" dirty="0"/>
          </a:p>
        </p:txBody>
      </p:sp>
      <p:sp>
        <p:nvSpPr>
          <p:cNvPr id="6" name="Google Shape;872;g24510cd52a3_0_867">
            <a:extLst>
              <a:ext uri="{FF2B5EF4-FFF2-40B4-BE49-F238E27FC236}">
                <a16:creationId xmlns:a16="http://schemas.microsoft.com/office/drawing/2014/main" id="{F1E1FE1F-E80C-697A-DE60-2AAB9164F95D}"/>
              </a:ext>
            </a:extLst>
          </p:cNvPr>
          <p:cNvSpPr/>
          <p:nvPr/>
        </p:nvSpPr>
        <p:spPr>
          <a:xfrm>
            <a:off x="2293950" y="1322637"/>
            <a:ext cx="3517193"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Mean</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2" name="Google Shape;872;g24510cd52a3_0_867">
            <a:extLst>
              <a:ext uri="{FF2B5EF4-FFF2-40B4-BE49-F238E27FC236}">
                <a16:creationId xmlns:a16="http://schemas.microsoft.com/office/drawing/2014/main" id="{1BFDA694-F2ED-EA50-3746-25E404CC2D64}"/>
              </a:ext>
            </a:extLst>
          </p:cNvPr>
          <p:cNvSpPr/>
          <p:nvPr/>
        </p:nvSpPr>
        <p:spPr>
          <a:xfrm>
            <a:off x="2293951" y="3077039"/>
            <a:ext cx="3517193"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Inverse covariance matrix weighted average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F6151680-8A64-8BFF-4F0C-9EF18A1402CC}"/>
              </a:ext>
            </a:extLst>
          </p:cNvPr>
          <p:cNvSpPr/>
          <p:nvPr/>
        </p:nvSpPr>
        <p:spPr>
          <a:xfrm>
            <a:off x="2293950" y="2194444"/>
            <a:ext cx="3517193"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Mean effects index</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3A66F740-192D-9E6F-FCE5-8EEE6B235D7D}"/>
              </a:ext>
            </a:extLst>
          </p:cNvPr>
          <p:cNvSpPr/>
          <p:nvPr/>
        </p:nvSpPr>
        <p:spPr>
          <a:xfrm>
            <a:off x="2293950" y="3959634"/>
            <a:ext cx="3517193"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Item Response Theory (IRT)</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1605D806-3389-6E7B-35C8-ABD40B46D9F2}"/>
              </a:ext>
            </a:extLst>
          </p:cNvPr>
          <p:cNvSpPr/>
          <p:nvPr/>
        </p:nvSpPr>
        <p:spPr>
          <a:xfrm>
            <a:off x="2293950" y="4842229"/>
            <a:ext cx="3517194"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Factor analysis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9" name="Google Shape;872;g24510cd52a3_0_867">
            <a:extLst>
              <a:ext uri="{FF2B5EF4-FFF2-40B4-BE49-F238E27FC236}">
                <a16:creationId xmlns:a16="http://schemas.microsoft.com/office/drawing/2014/main" id="{1C92D763-5AC6-7C22-BEFC-D0C4E53FF8F2}"/>
              </a:ext>
            </a:extLst>
          </p:cNvPr>
          <p:cNvSpPr/>
          <p:nvPr/>
        </p:nvSpPr>
        <p:spPr>
          <a:xfrm>
            <a:off x="2293950" y="5729075"/>
            <a:ext cx="3517194" cy="79325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Principal Component Analysis (PCA)</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pic>
        <p:nvPicPr>
          <p:cNvPr id="1026" name="Picture 2">
            <a:extLst>
              <a:ext uri="{FF2B5EF4-FFF2-40B4-BE49-F238E27FC236}">
                <a16:creationId xmlns:a16="http://schemas.microsoft.com/office/drawing/2014/main" id="{6560BEEE-A6A7-33D9-C0ED-6CB069E17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474" y="2138446"/>
            <a:ext cx="2687979" cy="405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1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replication crisis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a:t>
            </a:fld>
            <a:endParaRPr lang="en-US" dirty="0"/>
          </a:p>
        </p:txBody>
      </p:sp>
      <p:pic>
        <p:nvPicPr>
          <p:cNvPr id="9" name="Picture 8">
            <a:extLst>
              <a:ext uri="{FF2B5EF4-FFF2-40B4-BE49-F238E27FC236}">
                <a16:creationId xmlns:a16="http://schemas.microsoft.com/office/drawing/2014/main" id="{A362B272-ED0D-795C-8F9A-EAFF2ECDA36D}"/>
              </a:ext>
            </a:extLst>
          </p:cNvPr>
          <p:cNvPicPr>
            <a:picLocks noChangeAspect="1"/>
          </p:cNvPicPr>
          <p:nvPr/>
        </p:nvPicPr>
        <p:blipFill>
          <a:blip r:embed="rId3"/>
          <a:stretch>
            <a:fillRect/>
          </a:stretch>
        </p:blipFill>
        <p:spPr>
          <a:xfrm>
            <a:off x="2874604" y="1411315"/>
            <a:ext cx="6442789" cy="4646971"/>
          </a:xfrm>
          <a:prstGeom prst="rect">
            <a:avLst/>
          </a:prstGeom>
        </p:spPr>
      </p:pic>
    </p:spTree>
    <p:extLst>
      <p:ext uri="{BB962C8B-B14F-4D97-AF65-F5344CB8AC3E}">
        <p14:creationId xmlns:p14="http://schemas.microsoft.com/office/powerpoint/2010/main" val="4067480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How’s life? Tell me, </a:t>
            </a:r>
            <a:r>
              <a:rPr lang="en-US" strike="sngStrike" dirty="0"/>
              <a:t>how’s</a:t>
            </a:r>
            <a:r>
              <a:rPr lang="en-US" dirty="0"/>
              <a:t> what’s your family?</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39</a:t>
            </a:fld>
            <a:endParaRPr lang="en-US" dirty="0"/>
          </a:p>
        </p:txBody>
      </p:sp>
      <p:pic>
        <p:nvPicPr>
          <p:cNvPr id="3" name="Picture 2">
            <a:extLst>
              <a:ext uri="{FF2B5EF4-FFF2-40B4-BE49-F238E27FC236}">
                <a16:creationId xmlns:a16="http://schemas.microsoft.com/office/drawing/2014/main" id="{353F3C01-BD62-3DC1-A1C4-B0E84F2957C0}"/>
              </a:ext>
            </a:extLst>
          </p:cNvPr>
          <p:cNvPicPr>
            <a:picLocks noChangeAspect="1"/>
          </p:cNvPicPr>
          <p:nvPr/>
        </p:nvPicPr>
        <p:blipFill>
          <a:blip r:embed="rId3"/>
          <a:stretch>
            <a:fillRect/>
          </a:stretch>
        </p:blipFill>
        <p:spPr>
          <a:xfrm>
            <a:off x="3579562" y="1287245"/>
            <a:ext cx="4849126" cy="1170091"/>
          </a:xfrm>
          <a:prstGeom prst="rect">
            <a:avLst/>
          </a:prstGeom>
        </p:spPr>
      </p:pic>
      <p:pic>
        <p:nvPicPr>
          <p:cNvPr id="8" name="Picture 7">
            <a:extLst>
              <a:ext uri="{FF2B5EF4-FFF2-40B4-BE49-F238E27FC236}">
                <a16:creationId xmlns:a16="http://schemas.microsoft.com/office/drawing/2014/main" id="{D4B819AB-D32F-55E5-E392-3C0E92E644AB}"/>
              </a:ext>
            </a:extLst>
          </p:cNvPr>
          <p:cNvPicPr>
            <a:picLocks noChangeAspect="1"/>
          </p:cNvPicPr>
          <p:nvPr/>
        </p:nvPicPr>
        <p:blipFill>
          <a:blip r:embed="rId4"/>
          <a:stretch>
            <a:fillRect/>
          </a:stretch>
        </p:blipFill>
        <p:spPr>
          <a:xfrm>
            <a:off x="3487688" y="2457336"/>
            <a:ext cx="5032873" cy="1320868"/>
          </a:xfrm>
          <a:prstGeom prst="rect">
            <a:avLst/>
          </a:prstGeom>
        </p:spPr>
      </p:pic>
      <p:pic>
        <p:nvPicPr>
          <p:cNvPr id="10" name="Picture 9">
            <a:extLst>
              <a:ext uri="{FF2B5EF4-FFF2-40B4-BE49-F238E27FC236}">
                <a16:creationId xmlns:a16="http://schemas.microsoft.com/office/drawing/2014/main" id="{E7433F1F-5EFA-5680-2806-CA5CF12678BF}"/>
              </a:ext>
            </a:extLst>
          </p:cNvPr>
          <p:cNvPicPr>
            <a:picLocks noChangeAspect="1"/>
          </p:cNvPicPr>
          <p:nvPr/>
        </p:nvPicPr>
        <p:blipFill>
          <a:blip r:embed="rId5"/>
          <a:stretch>
            <a:fillRect/>
          </a:stretch>
        </p:blipFill>
        <p:spPr>
          <a:xfrm>
            <a:off x="1893193" y="3778204"/>
            <a:ext cx="8637111" cy="1080783"/>
          </a:xfrm>
          <a:prstGeom prst="rect">
            <a:avLst/>
          </a:prstGeom>
        </p:spPr>
      </p:pic>
      <p:pic>
        <p:nvPicPr>
          <p:cNvPr id="12" name="Picture 11">
            <a:extLst>
              <a:ext uri="{FF2B5EF4-FFF2-40B4-BE49-F238E27FC236}">
                <a16:creationId xmlns:a16="http://schemas.microsoft.com/office/drawing/2014/main" id="{9D025C87-4146-BFD7-7F92-5D5248C6FE37}"/>
              </a:ext>
            </a:extLst>
          </p:cNvPr>
          <p:cNvPicPr>
            <a:picLocks noChangeAspect="1"/>
          </p:cNvPicPr>
          <p:nvPr/>
        </p:nvPicPr>
        <p:blipFill>
          <a:blip r:embed="rId6"/>
          <a:stretch>
            <a:fillRect/>
          </a:stretch>
        </p:blipFill>
        <p:spPr>
          <a:xfrm>
            <a:off x="2170089" y="4948295"/>
            <a:ext cx="7851822" cy="781360"/>
          </a:xfrm>
          <a:prstGeom prst="rect">
            <a:avLst/>
          </a:prstGeom>
        </p:spPr>
      </p:pic>
      <p:pic>
        <p:nvPicPr>
          <p:cNvPr id="14" name="Picture 13">
            <a:extLst>
              <a:ext uri="{FF2B5EF4-FFF2-40B4-BE49-F238E27FC236}">
                <a16:creationId xmlns:a16="http://schemas.microsoft.com/office/drawing/2014/main" id="{8DDC1774-858A-D356-0C7C-362B4AE0EC25}"/>
              </a:ext>
            </a:extLst>
          </p:cNvPr>
          <p:cNvPicPr>
            <a:picLocks noChangeAspect="1"/>
          </p:cNvPicPr>
          <p:nvPr/>
        </p:nvPicPr>
        <p:blipFill>
          <a:blip r:embed="rId7"/>
          <a:stretch>
            <a:fillRect/>
          </a:stretch>
        </p:blipFill>
        <p:spPr>
          <a:xfrm>
            <a:off x="2735382" y="5878637"/>
            <a:ext cx="6537484" cy="908994"/>
          </a:xfrm>
          <a:prstGeom prst="rect">
            <a:avLst/>
          </a:prstGeom>
        </p:spPr>
      </p:pic>
    </p:spTree>
    <p:extLst>
      <p:ext uri="{BB962C8B-B14F-4D97-AF65-F5344CB8AC3E}">
        <p14:creationId xmlns:p14="http://schemas.microsoft.com/office/powerpoint/2010/main" val="2085252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Reducing the number of tests with indices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40</a:t>
            </a:fld>
            <a:endParaRPr lang="en-US" dirty="0"/>
          </a:p>
        </p:txBody>
      </p:sp>
      <p:pic>
        <p:nvPicPr>
          <p:cNvPr id="10" name="Picture 9">
            <a:extLst>
              <a:ext uri="{FF2B5EF4-FFF2-40B4-BE49-F238E27FC236}">
                <a16:creationId xmlns:a16="http://schemas.microsoft.com/office/drawing/2014/main" id="{764DF8DE-9185-1FD6-4FEA-6DA5B2E6B260}"/>
              </a:ext>
            </a:extLst>
          </p:cNvPr>
          <p:cNvPicPr>
            <a:picLocks noChangeAspect="1"/>
          </p:cNvPicPr>
          <p:nvPr/>
        </p:nvPicPr>
        <p:blipFill>
          <a:blip r:embed="rId3"/>
          <a:stretch>
            <a:fillRect/>
          </a:stretch>
        </p:blipFill>
        <p:spPr>
          <a:xfrm>
            <a:off x="3681532" y="1347193"/>
            <a:ext cx="4940554" cy="1549480"/>
          </a:xfrm>
          <a:prstGeom prst="rect">
            <a:avLst/>
          </a:prstGeom>
        </p:spPr>
      </p:pic>
      <p:pic>
        <p:nvPicPr>
          <p:cNvPr id="12" name="Picture 11">
            <a:extLst>
              <a:ext uri="{FF2B5EF4-FFF2-40B4-BE49-F238E27FC236}">
                <a16:creationId xmlns:a16="http://schemas.microsoft.com/office/drawing/2014/main" id="{3549AC56-31C9-8FAE-1242-04B86416353F}"/>
              </a:ext>
            </a:extLst>
          </p:cNvPr>
          <p:cNvPicPr>
            <a:picLocks noChangeAspect="1"/>
          </p:cNvPicPr>
          <p:nvPr/>
        </p:nvPicPr>
        <p:blipFill>
          <a:blip r:embed="rId4"/>
          <a:stretch>
            <a:fillRect/>
          </a:stretch>
        </p:blipFill>
        <p:spPr>
          <a:xfrm>
            <a:off x="3832594" y="2896673"/>
            <a:ext cx="4750044" cy="1333569"/>
          </a:xfrm>
          <a:prstGeom prst="rect">
            <a:avLst/>
          </a:prstGeom>
        </p:spPr>
      </p:pic>
      <p:pic>
        <p:nvPicPr>
          <p:cNvPr id="16" name="Picture 15">
            <a:extLst>
              <a:ext uri="{FF2B5EF4-FFF2-40B4-BE49-F238E27FC236}">
                <a16:creationId xmlns:a16="http://schemas.microsoft.com/office/drawing/2014/main" id="{5EF9E683-C4BF-47B6-A4A7-3DDF328432AA}"/>
              </a:ext>
            </a:extLst>
          </p:cNvPr>
          <p:cNvPicPr>
            <a:picLocks noChangeAspect="1"/>
          </p:cNvPicPr>
          <p:nvPr/>
        </p:nvPicPr>
        <p:blipFill>
          <a:blip r:embed="rId5"/>
          <a:stretch>
            <a:fillRect/>
          </a:stretch>
        </p:blipFill>
        <p:spPr>
          <a:xfrm>
            <a:off x="299819" y="4384879"/>
            <a:ext cx="11475076" cy="2348625"/>
          </a:xfrm>
          <a:prstGeom prst="rect">
            <a:avLst/>
          </a:prstGeom>
        </p:spPr>
      </p:pic>
    </p:spTree>
    <p:extLst>
      <p:ext uri="{BB962C8B-B14F-4D97-AF65-F5344CB8AC3E}">
        <p14:creationId xmlns:p14="http://schemas.microsoft.com/office/powerpoint/2010/main" val="424405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Final steps</a:t>
            </a:r>
          </a:p>
        </p:txBody>
      </p:sp>
      <p:sp>
        <p:nvSpPr>
          <p:cNvPr id="12" name="TextBox 11">
            <a:extLst>
              <a:ext uri="{FF2B5EF4-FFF2-40B4-BE49-F238E27FC236}">
                <a16:creationId xmlns:a16="http://schemas.microsoft.com/office/drawing/2014/main" id="{75AEF417-0288-EE07-1E6A-4416E47573B0}"/>
              </a:ext>
            </a:extLst>
          </p:cNvPr>
          <p:cNvSpPr txBox="1"/>
          <p:nvPr/>
        </p:nvSpPr>
        <p:spPr>
          <a:xfrm>
            <a:off x="3870870" y="2316089"/>
            <a:ext cx="4450257"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Due on March, 22 (Friday)</a:t>
            </a:r>
          </a:p>
        </p:txBody>
      </p:sp>
      <p:sp>
        <p:nvSpPr>
          <p:cNvPr id="13" name="TextBox 12">
            <a:extLst>
              <a:ext uri="{FF2B5EF4-FFF2-40B4-BE49-F238E27FC236}">
                <a16:creationId xmlns:a16="http://schemas.microsoft.com/office/drawing/2014/main" id="{83D5BA90-BB41-70F8-5DD2-897ECF140167}"/>
              </a:ext>
            </a:extLst>
          </p:cNvPr>
          <p:cNvSpPr txBox="1"/>
          <p:nvPr/>
        </p:nvSpPr>
        <p:spPr>
          <a:xfrm>
            <a:off x="4415090" y="1382285"/>
            <a:ext cx="3361818"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Final projects</a:t>
            </a:r>
          </a:p>
        </p:txBody>
      </p:sp>
      <p:sp>
        <p:nvSpPr>
          <p:cNvPr id="3" name="TextBox 2">
            <a:extLst>
              <a:ext uri="{FF2B5EF4-FFF2-40B4-BE49-F238E27FC236}">
                <a16:creationId xmlns:a16="http://schemas.microsoft.com/office/drawing/2014/main" id="{5BB0C732-42AB-424B-70B3-392216BC207C}"/>
              </a:ext>
            </a:extLst>
          </p:cNvPr>
          <p:cNvSpPr txBox="1"/>
          <p:nvPr/>
        </p:nvSpPr>
        <p:spPr>
          <a:xfrm>
            <a:off x="4636300" y="3119871"/>
            <a:ext cx="2853666"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Today’s lab</a:t>
            </a:r>
          </a:p>
        </p:txBody>
      </p:sp>
      <p:sp>
        <p:nvSpPr>
          <p:cNvPr id="7" name="Slide Number Placeholder 6">
            <a:extLst>
              <a:ext uri="{FF2B5EF4-FFF2-40B4-BE49-F238E27FC236}">
                <a16:creationId xmlns:a16="http://schemas.microsoft.com/office/drawing/2014/main" id="{98732ABB-0C5C-0B84-42F9-064F481C7CAD}"/>
              </a:ext>
            </a:extLst>
          </p:cNvPr>
          <p:cNvSpPr>
            <a:spLocks noGrp="1"/>
          </p:cNvSpPr>
          <p:nvPr>
            <p:ph type="sldNum" idx="12"/>
          </p:nvPr>
        </p:nvSpPr>
        <p:spPr/>
        <p:txBody>
          <a:bodyPr/>
          <a:lstStyle/>
          <a:p>
            <a:fld id="{00000000-1234-1234-1234-123412341234}" type="slidenum">
              <a:rPr lang="en-US" smtClean="0"/>
              <a:pPr/>
              <a:t>41</a:t>
            </a:fld>
            <a:endParaRPr lang="en-US" dirty="0"/>
          </a:p>
        </p:txBody>
      </p:sp>
      <p:sp>
        <p:nvSpPr>
          <p:cNvPr id="8" name="TextBox 7">
            <a:extLst>
              <a:ext uri="{FF2B5EF4-FFF2-40B4-BE49-F238E27FC236}">
                <a16:creationId xmlns:a16="http://schemas.microsoft.com/office/drawing/2014/main" id="{AF01458C-7DCA-1956-9379-2D3EBC4F9092}"/>
              </a:ext>
            </a:extLst>
          </p:cNvPr>
          <p:cNvSpPr txBox="1"/>
          <p:nvPr/>
        </p:nvSpPr>
        <p:spPr>
          <a:xfrm>
            <a:off x="4225133" y="4120373"/>
            <a:ext cx="3741730"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Workshop, voluntary</a:t>
            </a:r>
            <a:endParaRPr lang="en-US" sz="3200" b="1" u="sng" dirty="0">
              <a:solidFill>
                <a:srgbClr val="244A70"/>
              </a:solidFill>
              <a:latin typeface="Fira Sans Condensed" panose="020B0503050000020004" pitchFamily="34" charset="0"/>
            </a:endParaRPr>
          </a:p>
        </p:txBody>
      </p:sp>
      <p:sp>
        <p:nvSpPr>
          <p:cNvPr id="9" name="TextBox 8">
            <a:extLst>
              <a:ext uri="{FF2B5EF4-FFF2-40B4-BE49-F238E27FC236}">
                <a16:creationId xmlns:a16="http://schemas.microsoft.com/office/drawing/2014/main" id="{71E99036-CC34-6F62-DC51-34A30F01054B}"/>
              </a:ext>
            </a:extLst>
          </p:cNvPr>
          <p:cNvSpPr txBox="1"/>
          <p:nvPr/>
        </p:nvSpPr>
        <p:spPr>
          <a:xfrm>
            <a:off x="4426311" y="4995962"/>
            <a:ext cx="3350597"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EEE Feedback</a:t>
            </a:r>
          </a:p>
        </p:txBody>
      </p:sp>
      <p:sp>
        <p:nvSpPr>
          <p:cNvPr id="4" name="TextBox 3">
            <a:extLst>
              <a:ext uri="{FF2B5EF4-FFF2-40B4-BE49-F238E27FC236}">
                <a16:creationId xmlns:a16="http://schemas.microsoft.com/office/drawing/2014/main" id="{1242EF9F-C499-AFB9-D341-1795B568B6FE}"/>
              </a:ext>
            </a:extLst>
          </p:cNvPr>
          <p:cNvSpPr txBox="1"/>
          <p:nvPr/>
        </p:nvSpPr>
        <p:spPr>
          <a:xfrm>
            <a:off x="4705991" y="5997939"/>
            <a:ext cx="2634054"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Due tomorrow</a:t>
            </a:r>
            <a:endParaRPr lang="en-US" sz="3200" b="1" u="sng" dirty="0">
              <a:solidFill>
                <a:srgbClr val="244A70"/>
              </a:solidFill>
              <a:latin typeface="Fira Sans Condensed" panose="020B0503050000020004" pitchFamily="34" charset="0"/>
            </a:endParaRPr>
          </a:p>
        </p:txBody>
      </p:sp>
    </p:spTree>
    <p:extLst>
      <p:ext uri="{BB962C8B-B14F-4D97-AF65-F5344CB8AC3E}">
        <p14:creationId xmlns:p14="http://schemas.microsoft.com/office/powerpoint/2010/main" val="40141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replication crisis in psychology</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4</a:t>
            </a:fld>
            <a:endParaRPr lang="en-US" dirty="0"/>
          </a:p>
        </p:txBody>
      </p:sp>
      <p:sp>
        <p:nvSpPr>
          <p:cNvPr id="3" name="TextBox 2">
            <a:extLst>
              <a:ext uri="{FF2B5EF4-FFF2-40B4-BE49-F238E27FC236}">
                <a16:creationId xmlns:a16="http://schemas.microsoft.com/office/drawing/2014/main" id="{834069B1-3B8A-BBBC-8E8E-D3479D666D09}"/>
              </a:ext>
            </a:extLst>
          </p:cNvPr>
          <p:cNvSpPr txBox="1"/>
          <p:nvPr/>
        </p:nvSpPr>
        <p:spPr>
          <a:xfrm>
            <a:off x="8007406" y="6148467"/>
            <a:ext cx="3698448" cy="369332"/>
          </a:xfrm>
          <a:prstGeom prst="rect">
            <a:avLst/>
          </a:prstGeom>
          <a:noFill/>
        </p:spPr>
        <p:txBody>
          <a:bodyPr wrap="none" rtlCol="0">
            <a:spAutoFit/>
          </a:bodyPr>
          <a:lstStyle/>
          <a:p>
            <a:r>
              <a:rPr lang="en-US" sz="1800" b="0" i="0" dirty="0">
                <a:solidFill>
                  <a:srgbClr val="202122"/>
                </a:solidFill>
                <a:effectLst/>
                <a:latin typeface="Arial" panose="020B0604020202020204" pitchFamily="34" charset="0"/>
              </a:rPr>
              <a:t>Open Science Collaboration, 2015</a:t>
            </a:r>
            <a:endParaRPr lang="en-US" sz="1800" dirty="0"/>
          </a:p>
        </p:txBody>
      </p:sp>
      <p:pic>
        <p:nvPicPr>
          <p:cNvPr id="6" name="Picture 5">
            <a:extLst>
              <a:ext uri="{FF2B5EF4-FFF2-40B4-BE49-F238E27FC236}">
                <a16:creationId xmlns:a16="http://schemas.microsoft.com/office/drawing/2014/main" id="{50C12468-9225-4BEF-A9DD-C16AA3DE1F04}"/>
              </a:ext>
            </a:extLst>
          </p:cNvPr>
          <p:cNvPicPr>
            <a:picLocks noChangeAspect="1"/>
          </p:cNvPicPr>
          <p:nvPr/>
        </p:nvPicPr>
        <p:blipFill>
          <a:blip r:embed="rId3"/>
          <a:stretch>
            <a:fillRect/>
          </a:stretch>
        </p:blipFill>
        <p:spPr>
          <a:xfrm>
            <a:off x="3297089" y="1808231"/>
            <a:ext cx="5597822" cy="4273294"/>
          </a:xfrm>
          <a:prstGeom prst="rect">
            <a:avLst/>
          </a:prstGeom>
        </p:spPr>
      </p:pic>
    </p:spTree>
    <p:extLst>
      <p:ext uri="{BB962C8B-B14F-4D97-AF65-F5344CB8AC3E}">
        <p14:creationId xmlns:p14="http://schemas.microsoft.com/office/powerpoint/2010/main" val="357491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4074-FD79-34F7-3564-9ADCEB5A0795}"/>
              </a:ext>
            </a:extLst>
          </p:cNvPr>
          <p:cNvSpPr>
            <a:spLocks noGrp="1"/>
          </p:cNvSpPr>
          <p:nvPr>
            <p:ph type="ctrTitle"/>
          </p:nvPr>
        </p:nvSpPr>
        <p:spPr/>
        <p:txBody>
          <a:bodyPr>
            <a:normAutofit/>
          </a:bodyPr>
          <a:lstStyle/>
          <a:p>
            <a:r>
              <a:rPr lang="en-US" dirty="0"/>
              <a:t>Fraud* in psychology </a:t>
            </a:r>
            <a:br>
              <a:rPr lang="en-US" dirty="0"/>
            </a:br>
            <a:r>
              <a:rPr lang="en-US" sz="1800" baseline="-25000" dirty="0"/>
              <a:t>*ahem, don’t sue me, just “misconduct”, and </a:t>
            </a:r>
            <a:r>
              <a:rPr lang="en-US" sz="1800" baseline="-25000" dirty="0" err="1"/>
              <a:t>a“significant</a:t>
            </a:r>
            <a:r>
              <a:rPr lang="en-US" sz="1800" baseline="-25000" dirty="0"/>
              <a:t> violation of academic integrity”</a:t>
            </a:r>
            <a:endParaRPr lang="en-US" sz="4400" baseline="-25000" dirty="0"/>
          </a:p>
        </p:txBody>
      </p:sp>
      <p:sp>
        <p:nvSpPr>
          <p:cNvPr id="4" name="Slide Number Placeholder 3">
            <a:extLst>
              <a:ext uri="{FF2B5EF4-FFF2-40B4-BE49-F238E27FC236}">
                <a16:creationId xmlns:a16="http://schemas.microsoft.com/office/drawing/2014/main" id="{5C75E6A9-E0D2-2CBF-190B-CEBA3343FC41}"/>
              </a:ext>
            </a:extLst>
          </p:cNvPr>
          <p:cNvSpPr>
            <a:spLocks noGrp="1"/>
          </p:cNvSpPr>
          <p:nvPr>
            <p:ph type="sldNum" idx="12"/>
          </p:nvPr>
        </p:nvSpPr>
        <p:spPr/>
        <p:txBody>
          <a:bodyPr/>
          <a:lstStyle/>
          <a:p>
            <a:fld id="{00000000-1234-1234-1234-123412341234}" type="slidenum">
              <a:rPr lang="en-US" smtClean="0"/>
              <a:pPr/>
              <a:t>5</a:t>
            </a:fld>
            <a:endParaRPr lang="en-US" dirty="0"/>
          </a:p>
        </p:txBody>
      </p:sp>
      <p:pic>
        <p:nvPicPr>
          <p:cNvPr id="6" name="Picture 5">
            <a:extLst>
              <a:ext uri="{FF2B5EF4-FFF2-40B4-BE49-F238E27FC236}">
                <a16:creationId xmlns:a16="http://schemas.microsoft.com/office/drawing/2014/main" id="{6006D647-0947-85EC-8FFC-1A2511F4912A}"/>
              </a:ext>
            </a:extLst>
          </p:cNvPr>
          <p:cNvPicPr>
            <a:picLocks noChangeAspect="1"/>
          </p:cNvPicPr>
          <p:nvPr/>
        </p:nvPicPr>
        <p:blipFill>
          <a:blip r:embed="rId3"/>
          <a:stretch>
            <a:fillRect/>
          </a:stretch>
        </p:blipFill>
        <p:spPr>
          <a:xfrm>
            <a:off x="2594898" y="1305231"/>
            <a:ext cx="7002201" cy="4933011"/>
          </a:xfrm>
          <a:prstGeom prst="rect">
            <a:avLst/>
          </a:prstGeom>
        </p:spPr>
      </p:pic>
      <p:sp>
        <p:nvSpPr>
          <p:cNvPr id="3" name="TextBox 2">
            <a:extLst>
              <a:ext uri="{FF2B5EF4-FFF2-40B4-BE49-F238E27FC236}">
                <a16:creationId xmlns:a16="http://schemas.microsoft.com/office/drawing/2014/main" id="{E1EB6984-4D1E-9A47-FE99-3BDBB0B89FD5}"/>
              </a:ext>
            </a:extLst>
          </p:cNvPr>
          <p:cNvSpPr txBox="1"/>
          <p:nvPr/>
        </p:nvSpPr>
        <p:spPr>
          <a:xfrm>
            <a:off x="9561457" y="6148467"/>
            <a:ext cx="2108269" cy="369332"/>
          </a:xfrm>
          <a:prstGeom prst="rect">
            <a:avLst/>
          </a:prstGeom>
          <a:noFill/>
        </p:spPr>
        <p:txBody>
          <a:bodyPr wrap="none" rtlCol="0">
            <a:spAutoFit/>
          </a:bodyPr>
          <a:lstStyle/>
          <a:p>
            <a:r>
              <a:rPr lang="en-US" sz="1800" b="0" i="0" dirty="0">
                <a:solidFill>
                  <a:srgbClr val="202122"/>
                </a:solidFill>
                <a:effectLst/>
                <a:latin typeface="Arial" panose="020B0604020202020204" pitchFamily="34" charset="0"/>
              </a:rPr>
              <a:t>Data Colada, 2023</a:t>
            </a:r>
            <a:endParaRPr lang="en-US" sz="1800" dirty="0"/>
          </a:p>
        </p:txBody>
      </p:sp>
    </p:spTree>
    <p:extLst>
      <p:ext uri="{BB962C8B-B14F-4D97-AF65-F5344CB8AC3E}">
        <p14:creationId xmlns:p14="http://schemas.microsoft.com/office/powerpoint/2010/main" val="63478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Sticky junk science in education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6</a:t>
            </a:fld>
            <a:endParaRPr lang="en-US" dirty="0"/>
          </a:p>
        </p:txBody>
      </p:sp>
      <p:pic>
        <p:nvPicPr>
          <p:cNvPr id="7" name="Picture 6">
            <a:extLst>
              <a:ext uri="{FF2B5EF4-FFF2-40B4-BE49-F238E27FC236}">
                <a16:creationId xmlns:a16="http://schemas.microsoft.com/office/drawing/2014/main" id="{F109D9F1-49C2-1899-0E72-A3768E70EED3}"/>
              </a:ext>
            </a:extLst>
          </p:cNvPr>
          <p:cNvPicPr>
            <a:picLocks noChangeAspect="1"/>
          </p:cNvPicPr>
          <p:nvPr/>
        </p:nvPicPr>
        <p:blipFill>
          <a:blip r:embed="rId3"/>
          <a:stretch>
            <a:fillRect/>
          </a:stretch>
        </p:blipFill>
        <p:spPr>
          <a:xfrm>
            <a:off x="169546" y="1486185"/>
            <a:ext cx="6192035" cy="2905242"/>
          </a:xfrm>
          <a:prstGeom prst="rect">
            <a:avLst/>
          </a:prstGeom>
        </p:spPr>
      </p:pic>
      <p:pic>
        <p:nvPicPr>
          <p:cNvPr id="9" name="Picture 8">
            <a:extLst>
              <a:ext uri="{FF2B5EF4-FFF2-40B4-BE49-F238E27FC236}">
                <a16:creationId xmlns:a16="http://schemas.microsoft.com/office/drawing/2014/main" id="{AF68645D-D50F-E8ED-4DFC-2D9A8EF5176A}"/>
              </a:ext>
            </a:extLst>
          </p:cNvPr>
          <p:cNvPicPr>
            <a:picLocks noChangeAspect="1"/>
          </p:cNvPicPr>
          <p:nvPr/>
        </p:nvPicPr>
        <p:blipFill>
          <a:blip r:embed="rId4"/>
          <a:stretch>
            <a:fillRect/>
          </a:stretch>
        </p:blipFill>
        <p:spPr>
          <a:xfrm>
            <a:off x="6721985" y="1630837"/>
            <a:ext cx="4954302" cy="4702297"/>
          </a:xfrm>
          <a:prstGeom prst="rect">
            <a:avLst/>
          </a:prstGeom>
        </p:spPr>
      </p:pic>
    </p:spTree>
    <p:extLst>
      <p:ext uri="{BB962C8B-B14F-4D97-AF65-F5344CB8AC3E}">
        <p14:creationId xmlns:p14="http://schemas.microsoft.com/office/powerpoint/2010/main" val="3293879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BB77-52DC-7D12-D586-C4C23750D301}"/>
              </a:ext>
            </a:extLst>
          </p:cNvPr>
          <p:cNvSpPr>
            <a:spLocks noGrp="1"/>
          </p:cNvSpPr>
          <p:nvPr>
            <p:ph type="ctrTitle"/>
          </p:nvPr>
        </p:nvSpPr>
        <p:spPr/>
        <p:txBody>
          <a:bodyPr/>
          <a:lstStyle/>
          <a:p>
            <a:r>
              <a:rPr lang="en-US" dirty="0"/>
              <a:t>The hype </a:t>
            </a:r>
            <a:r>
              <a:rPr lang="en-US" dirty="0" err="1"/>
              <a:t>hype</a:t>
            </a:r>
            <a:r>
              <a:rPr lang="en-US" dirty="0"/>
              <a:t> is real</a:t>
            </a:r>
          </a:p>
        </p:txBody>
      </p:sp>
      <p:sp>
        <p:nvSpPr>
          <p:cNvPr id="4" name="Slide Number Placeholder 3">
            <a:extLst>
              <a:ext uri="{FF2B5EF4-FFF2-40B4-BE49-F238E27FC236}">
                <a16:creationId xmlns:a16="http://schemas.microsoft.com/office/drawing/2014/main" id="{41025A85-8BB8-03BD-165D-410FA1945F6E}"/>
              </a:ext>
            </a:extLst>
          </p:cNvPr>
          <p:cNvSpPr>
            <a:spLocks noGrp="1"/>
          </p:cNvSpPr>
          <p:nvPr>
            <p:ph type="sldNum" idx="12"/>
          </p:nvPr>
        </p:nvSpPr>
        <p:spPr/>
        <p:txBody>
          <a:bodyPr/>
          <a:lstStyle/>
          <a:p>
            <a:fld id="{00000000-1234-1234-1234-123412341234}" type="slidenum">
              <a:rPr lang="en-US" smtClean="0"/>
              <a:pPr/>
              <a:t>7</a:t>
            </a:fld>
            <a:endParaRPr lang="en-US" dirty="0"/>
          </a:p>
        </p:txBody>
      </p:sp>
      <p:sp>
        <p:nvSpPr>
          <p:cNvPr id="7" name="TextBox 7">
            <a:extLst>
              <a:ext uri="{FF2B5EF4-FFF2-40B4-BE49-F238E27FC236}">
                <a16:creationId xmlns:a16="http://schemas.microsoft.com/office/drawing/2014/main" id="{A5A8C530-AA0E-AD7C-5C23-97655F36F2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Millar et al. 2022</a:t>
            </a:r>
          </a:p>
        </p:txBody>
      </p:sp>
      <p:pic>
        <p:nvPicPr>
          <p:cNvPr id="8" name="Picture 7">
            <a:extLst>
              <a:ext uri="{FF2B5EF4-FFF2-40B4-BE49-F238E27FC236}">
                <a16:creationId xmlns:a16="http://schemas.microsoft.com/office/drawing/2014/main" id="{41523B0B-B5B3-9D8C-04C3-E67D703E1E6E}"/>
              </a:ext>
            </a:extLst>
          </p:cNvPr>
          <p:cNvPicPr>
            <a:picLocks noChangeAspect="1"/>
          </p:cNvPicPr>
          <p:nvPr/>
        </p:nvPicPr>
        <p:blipFill>
          <a:blip r:embed="rId3"/>
          <a:stretch>
            <a:fillRect/>
          </a:stretch>
        </p:blipFill>
        <p:spPr>
          <a:xfrm>
            <a:off x="719452" y="1456970"/>
            <a:ext cx="8624511" cy="5029699"/>
          </a:xfrm>
          <a:prstGeom prst="rect">
            <a:avLst/>
          </a:prstGeom>
        </p:spPr>
      </p:pic>
    </p:spTree>
    <p:extLst>
      <p:ext uri="{BB962C8B-B14F-4D97-AF65-F5344CB8AC3E}">
        <p14:creationId xmlns:p14="http://schemas.microsoft.com/office/powerpoint/2010/main" val="377902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BB77-52DC-7D12-D586-C4C23750D301}"/>
              </a:ext>
            </a:extLst>
          </p:cNvPr>
          <p:cNvSpPr>
            <a:spLocks noGrp="1"/>
          </p:cNvSpPr>
          <p:nvPr>
            <p:ph type="ctrTitle"/>
          </p:nvPr>
        </p:nvSpPr>
        <p:spPr/>
        <p:txBody>
          <a:bodyPr/>
          <a:lstStyle/>
          <a:p>
            <a:r>
              <a:rPr lang="en-US" dirty="0"/>
              <a:t>The hype </a:t>
            </a:r>
            <a:r>
              <a:rPr lang="en-US" dirty="0" err="1"/>
              <a:t>hype</a:t>
            </a:r>
            <a:r>
              <a:rPr lang="en-US" dirty="0"/>
              <a:t> is real</a:t>
            </a:r>
          </a:p>
        </p:txBody>
      </p:sp>
      <p:sp>
        <p:nvSpPr>
          <p:cNvPr id="4" name="Slide Number Placeholder 3">
            <a:extLst>
              <a:ext uri="{FF2B5EF4-FFF2-40B4-BE49-F238E27FC236}">
                <a16:creationId xmlns:a16="http://schemas.microsoft.com/office/drawing/2014/main" id="{41025A85-8BB8-03BD-165D-410FA1945F6E}"/>
              </a:ext>
            </a:extLst>
          </p:cNvPr>
          <p:cNvSpPr>
            <a:spLocks noGrp="1"/>
          </p:cNvSpPr>
          <p:nvPr>
            <p:ph type="sldNum" idx="12"/>
          </p:nvPr>
        </p:nvSpPr>
        <p:spPr/>
        <p:txBody>
          <a:bodyPr/>
          <a:lstStyle/>
          <a:p>
            <a:fld id="{00000000-1234-1234-1234-123412341234}" type="slidenum">
              <a:rPr lang="en-US" smtClean="0"/>
              <a:pPr/>
              <a:t>8</a:t>
            </a:fld>
            <a:endParaRPr lang="en-US" dirty="0"/>
          </a:p>
        </p:txBody>
      </p:sp>
      <p:pic>
        <p:nvPicPr>
          <p:cNvPr id="6" name="Picture 5">
            <a:extLst>
              <a:ext uri="{FF2B5EF4-FFF2-40B4-BE49-F238E27FC236}">
                <a16:creationId xmlns:a16="http://schemas.microsoft.com/office/drawing/2014/main" id="{1E4D7E59-BE1C-323D-FE92-622222E3CCC8}"/>
              </a:ext>
            </a:extLst>
          </p:cNvPr>
          <p:cNvPicPr>
            <a:picLocks noChangeAspect="1"/>
          </p:cNvPicPr>
          <p:nvPr/>
        </p:nvPicPr>
        <p:blipFill>
          <a:blip r:embed="rId3"/>
          <a:stretch>
            <a:fillRect/>
          </a:stretch>
        </p:blipFill>
        <p:spPr>
          <a:xfrm>
            <a:off x="97474" y="1560032"/>
            <a:ext cx="11537530" cy="4070975"/>
          </a:xfrm>
          <a:prstGeom prst="rect">
            <a:avLst/>
          </a:prstGeom>
        </p:spPr>
      </p:pic>
      <p:sp>
        <p:nvSpPr>
          <p:cNvPr id="7" name="TextBox 7">
            <a:extLst>
              <a:ext uri="{FF2B5EF4-FFF2-40B4-BE49-F238E27FC236}">
                <a16:creationId xmlns:a16="http://schemas.microsoft.com/office/drawing/2014/main" id="{A5A8C530-AA0E-AD7C-5C23-97655F36F2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Millar et al. 2022</a:t>
            </a:r>
          </a:p>
        </p:txBody>
      </p:sp>
    </p:spTree>
    <p:extLst>
      <p:ext uri="{BB962C8B-B14F-4D97-AF65-F5344CB8AC3E}">
        <p14:creationId xmlns:p14="http://schemas.microsoft.com/office/powerpoint/2010/main" val="3554881979"/>
      </p:ext>
    </p:extLst>
  </p:cSld>
  <p:clrMapOvr>
    <a:masterClrMapping/>
  </p:clrMapOvr>
</p:sld>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3932</TotalTime>
  <Words>1009</Words>
  <Application>Microsoft Office PowerPoint</Application>
  <PresentationFormat>Widescreen</PresentationFormat>
  <Paragraphs>174</Paragraphs>
  <Slides>42</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Fira Sans Condensed Black</vt:lpstr>
      <vt:lpstr>Source Sans Pro</vt:lpstr>
      <vt:lpstr>Century Gothic</vt:lpstr>
      <vt:lpstr>Montserrat</vt:lpstr>
      <vt:lpstr>Franklin Gothic Book</vt:lpstr>
      <vt:lpstr>EB Garamond</vt:lpstr>
      <vt:lpstr>Arial</vt:lpstr>
      <vt:lpstr>Times</vt:lpstr>
      <vt:lpstr>Fira Sans Condensed Light</vt:lpstr>
      <vt:lpstr>Calibri</vt:lpstr>
      <vt:lpstr>Times New Roman</vt:lpstr>
      <vt:lpstr>Verdana</vt:lpstr>
      <vt:lpstr>Fira Sans Condensed</vt:lpstr>
      <vt:lpstr>J-PAL Widescreen</vt:lpstr>
      <vt:lpstr>Open science and multiple hypothesis testing</vt:lpstr>
      <vt:lpstr>Plan for today</vt:lpstr>
      <vt:lpstr>PowerPoint Presentation</vt:lpstr>
      <vt:lpstr>The replication crisis</vt:lpstr>
      <vt:lpstr>The replication crisis in psychology</vt:lpstr>
      <vt:lpstr>Fraud* in psychology  *ahem, don’t sue me, just “misconduct”, and a“significant violation of academic integrity”</vt:lpstr>
      <vt:lpstr>Sticky junk science in education</vt:lpstr>
      <vt:lpstr>The hype hype is real</vt:lpstr>
      <vt:lpstr>The hype hype is real</vt:lpstr>
      <vt:lpstr>p-hacking, publication bias in economics</vt:lpstr>
      <vt:lpstr>Underpowered studies publish big effects</vt:lpstr>
      <vt:lpstr>A few explanations (not excuses)</vt:lpstr>
      <vt:lpstr>One way to look at it</vt:lpstr>
      <vt:lpstr>PowerPoint Presentation</vt:lpstr>
      <vt:lpstr>p-hacking is less common in RCTs…</vt:lpstr>
      <vt:lpstr>…and less common with pre-analysis plans</vt:lpstr>
      <vt:lpstr>Medicine shows mandatory registration helps</vt:lpstr>
      <vt:lpstr>So, register your study …</vt:lpstr>
      <vt:lpstr>… with a pre-analysis plan / registered report</vt:lpstr>
      <vt:lpstr>Make sure your study is replicable, accessible</vt:lpstr>
      <vt:lpstr>Make use of accessible data, replicate, extend</vt:lpstr>
      <vt:lpstr>I do, we do, you do</vt:lpstr>
      <vt:lpstr>PowerPoint Presentation</vt:lpstr>
      <vt:lpstr>PowerPoint Presentation</vt:lpstr>
      <vt:lpstr>PowerPoint Presentation</vt:lpstr>
      <vt:lpstr>Review of “statistical significance”</vt:lpstr>
      <vt:lpstr>Jelly beans in education research</vt:lpstr>
      <vt:lpstr>Jelly beans in education research</vt:lpstr>
      <vt:lpstr>Jelly beans in education research</vt:lpstr>
      <vt:lpstr>Solutions</vt:lpstr>
      <vt:lpstr>How’s life? Tell me, how’s what’s your family?</vt:lpstr>
      <vt:lpstr>PowerPoint Presentation</vt:lpstr>
      <vt:lpstr>FDR vs. FWER (also, thank you, ChatGPT)</vt:lpstr>
      <vt:lpstr>FWER: The Bonferroni method</vt:lpstr>
      <vt:lpstr>FWER: Holm correction</vt:lpstr>
      <vt:lpstr>FDR: The Benjamini-Hochberg procedure</vt:lpstr>
      <vt:lpstr>Using mult. hypothesis testing adjustments</vt:lpstr>
      <vt:lpstr>Using mult. hypothesis testing adjustments</vt:lpstr>
      <vt:lpstr>Reducing the number of tests with indices</vt:lpstr>
      <vt:lpstr>How’s life? Tell me, how’s what’s your family?</vt:lpstr>
      <vt:lpstr>Reducing the number of tests with indices</vt:lpstr>
      <vt:lpstr>Final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and multiple hypothesis testing</dc:title>
  <cp:lastModifiedBy>Andreas de Barros</cp:lastModifiedBy>
  <cp:revision>251</cp:revision>
  <dcterms:created xsi:type="dcterms:W3CDTF">2019-07-29T16:28:26Z</dcterms:created>
  <dcterms:modified xsi:type="dcterms:W3CDTF">2024-03-14T02:27:03Z</dcterms:modified>
</cp:coreProperties>
</file>